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85" r:id="rId4"/>
    <p:sldId id="267" r:id="rId5"/>
    <p:sldId id="276" r:id="rId6"/>
    <p:sldId id="289" r:id="rId7"/>
    <p:sldId id="269" r:id="rId8"/>
    <p:sldId id="284" r:id="rId9"/>
    <p:sldId id="290" r:id="rId10"/>
    <p:sldId id="271" r:id="rId11"/>
    <p:sldId id="286" r:id="rId12"/>
    <p:sldId id="291" r:id="rId13"/>
    <p:sldId id="273" r:id="rId14"/>
    <p:sldId id="287" r:id="rId15"/>
    <p:sldId id="292" r:id="rId16"/>
    <p:sldId id="275" r:id="rId17"/>
    <p:sldId id="288" r:id="rId18"/>
    <p:sldId id="293" r:id="rId19"/>
    <p:sldId id="281" r:id="rId20"/>
    <p:sldId id="283" r:id="rId21"/>
  </p:sldIdLst>
  <p:sldSz cx="9601200" cy="12801600" type="A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B179"/>
    <a:srgbClr val="FCFDF7"/>
    <a:srgbClr val="F8D170"/>
    <a:srgbClr val="04060F"/>
    <a:srgbClr val="000000"/>
    <a:srgbClr val="091225"/>
    <a:srgbClr val="0D0E1F"/>
    <a:srgbClr val="0B2139"/>
    <a:srgbClr val="1B4B6F"/>
    <a:srgbClr val="0C1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9746EE-9AC2-4BD3-97C2-C637681B022B}" v="726" dt="2024-04-28T01:33:06.589"/>
    <p1510:client id="{DFC7CCEA-071E-4F8F-A1C3-CDD0E96DC646}" v="2187" dt="2024-04-28T04:12:10.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200150" y="2095078"/>
            <a:ext cx="7200900" cy="4456853"/>
          </a:xfrm>
        </p:spPr>
        <p:txBody>
          <a:bodyPr anchor="b"/>
          <a:lstStyle>
            <a:lvl1pPr algn="ctr">
              <a:defRPr sz="4725"/>
            </a:lvl1pPr>
          </a:lstStyle>
          <a:p>
            <a:r>
              <a:rPr lang="pt-BR"/>
              <a:t>Clique para editar o título mestre</a:t>
            </a:r>
            <a:endParaRPr lang="de-DE"/>
          </a:p>
        </p:txBody>
      </p:sp>
      <p:sp>
        <p:nvSpPr>
          <p:cNvPr id="3" name="Subtítulo 2"/>
          <p:cNvSpPr>
            <a:spLocks noGrp="1"/>
          </p:cNvSpPr>
          <p:nvPr>
            <p:ph type="subTitle" idx="1"/>
          </p:nvPr>
        </p:nvSpPr>
        <p:spPr>
          <a:xfrm>
            <a:off x="1200150" y="6723804"/>
            <a:ext cx="7200900" cy="3090756"/>
          </a:xfrm>
        </p:spPr>
        <p:txBody>
          <a:bodyPr/>
          <a:lstStyle>
            <a:lvl1pPr marL="0" indent="0" algn="ctr">
              <a:buNone/>
              <a:defRPr sz="1890"/>
            </a:lvl1pPr>
            <a:lvl2pPr marL="360045" indent="0" algn="ctr">
              <a:buNone/>
              <a:defRPr sz="1575"/>
            </a:lvl2pPr>
            <a:lvl3pPr marL="720090" indent="0" algn="ctr">
              <a:buNone/>
              <a:defRPr sz="1418"/>
            </a:lvl3pPr>
            <a:lvl4pPr marL="1080135" indent="0" algn="ctr">
              <a:buNone/>
              <a:defRPr sz="1260"/>
            </a:lvl4pPr>
            <a:lvl5pPr marL="1440180" indent="0" algn="ctr">
              <a:buNone/>
              <a:defRPr sz="1260"/>
            </a:lvl5pPr>
            <a:lvl6pPr marL="1800225" indent="0" algn="ctr">
              <a:buNone/>
              <a:defRPr sz="1260"/>
            </a:lvl6pPr>
            <a:lvl7pPr marL="2160270" indent="0" algn="ctr">
              <a:buNone/>
              <a:defRPr sz="1260"/>
            </a:lvl7pPr>
            <a:lvl8pPr marL="2520315" indent="0" algn="ctr">
              <a:buNone/>
              <a:defRPr sz="1260"/>
            </a:lvl8pPr>
            <a:lvl9pPr marL="2880360" indent="0" algn="ctr">
              <a:buNone/>
              <a:defRPr sz="1260"/>
            </a:lvl9pPr>
          </a:lstStyle>
          <a:p>
            <a:r>
              <a:rPr lang="pt-BR"/>
              <a:t>Clique para editar o estilo do subtítulo mestre</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27.04.2024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8776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27.04.2024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74658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70859" y="681567"/>
            <a:ext cx="2070259" cy="10848764"/>
          </a:xfrm>
        </p:spPr>
        <p:txBody>
          <a:bodyPr vert="eaVert"/>
          <a:lstStyle/>
          <a:p>
            <a:r>
              <a:rPr lang="pt-BR"/>
              <a:t>Clique para editar o título mestre</a:t>
            </a:r>
            <a:endParaRPr lang="de-DE"/>
          </a:p>
        </p:txBody>
      </p:sp>
      <p:sp>
        <p:nvSpPr>
          <p:cNvPr id="3" name="Espaço Reservado para Texto Vertical 2"/>
          <p:cNvSpPr>
            <a:spLocks noGrp="1"/>
          </p:cNvSpPr>
          <p:nvPr>
            <p:ph type="body" orient="vert" idx="1"/>
          </p:nvPr>
        </p:nvSpPr>
        <p:spPr>
          <a:xfrm>
            <a:off x="660083" y="681567"/>
            <a:ext cx="6090761" cy="10848764"/>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27.04.2024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130639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27.04.2024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400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655082" y="3191512"/>
            <a:ext cx="8281035" cy="5325109"/>
          </a:xfrm>
        </p:spPr>
        <p:txBody>
          <a:bodyPr anchor="b"/>
          <a:lstStyle>
            <a:lvl1pPr>
              <a:defRPr sz="4725"/>
            </a:lvl1pPr>
          </a:lstStyle>
          <a:p>
            <a:r>
              <a:rPr lang="pt-BR"/>
              <a:t>Clique para editar o título mestre</a:t>
            </a:r>
            <a:endParaRPr lang="de-DE"/>
          </a:p>
        </p:txBody>
      </p:sp>
      <p:sp>
        <p:nvSpPr>
          <p:cNvPr id="3" name="Espaço Reservado para Texto 2"/>
          <p:cNvSpPr>
            <a:spLocks noGrp="1"/>
          </p:cNvSpPr>
          <p:nvPr>
            <p:ph type="body" idx="1"/>
          </p:nvPr>
        </p:nvSpPr>
        <p:spPr>
          <a:xfrm>
            <a:off x="655082" y="8566999"/>
            <a:ext cx="8281035" cy="2800349"/>
          </a:xfrm>
        </p:spPr>
        <p:txBody>
          <a:bodyPr/>
          <a:lstStyle>
            <a:lvl1pPr marL="0" indent="0">
              <a:buNone/>
              <a:defRPr sz="1890">
                <a:solidFill>
                  <a:schemeClr val="tx1">
                    <a:tint val="82000"/>
                  </a:schemeClr>
                </a:solidFill>
              </a:defRPr>
            </a:lvl1pPr>
            <a:lvl2pPr marL="360045" indent="0">
              <a:buNone/>
              <a:defRPr sz="1575">
                <a:solidFill>
                  <a:schemeClr val="tx1">
                    <a:tint val="82000"/>
                  </a:schemeClr>
                </a:solidFill>
              </a:defRPr>
            </a:lvl2pPr>
            <a:lvl3pPr marL="720090" indent="0">
              <a:buNone/>
              <a:defRPr sz="1418">
                <a:solidFill>
                  <a:schemeClr val="tx1">
                    <a:tint val="82000"/>
                  </a:schemeClr>
                </a:solidFill>
              </a:defRPr>
            </a:lvl3pPr>
            <a:lvl4pPr marL="1080135" indent="0">
              <a:buNone/>
              <a:defRPr sz="1260">
                <a:solidFill>
                  <a:schemeClr val="tx1">
                    <a:tint val="82000"/>
                  </a:schemeClr>
                </a:solidFill>
              </a:defRPr>
            </a:lvl4pPr>
            <a:lvl5pPr marL="1440180" indent="0">
              <a:buNone/>
              <a:defRPr sz="1260">
                <a:solidFill>
                  <a:schemeClr val="tx1">
                    <a:tint val="82000"/>
                  </a:schemeClr>
                </a:solidFill>
              </a:defRPr>
            </a:lvl5pPr>
            <a:lvl6pPr marL="1800225" indent="0">
              <a:buNone/>
              <a:defRPr sz="1260">
                <a:solidFill>
                  <a:schemeClr val="tx1">
                    <a:tint val="82000"/>
                  </a:schemeClr>
                </a:solidFill>
              </a:defRPr>
            </a:lvl6pPr>
            <a:lvl7pPr marL="2160270" indent="0">
              <a:buNone/>
              <a:defRPr sz="1260">
                <a:solidFill>
                  <a:schemeClr val="tx1">
                    <a:tint val="82000"/>
                  </a:schemeClr>
                </a:solidFill>
              </a:defRPr>
            </a:lvl7pPr>
            <a:lvl8pPr marL="2520315" indent="0">
              <a:buNone/>
              <a:defRPr sz="1260">
                <a:solidFill>
                  <a:schemeClr val="tx1">
                    <a:tint val="82000"/>
                  </a:schemeClr>
                </a:solidFill>
              </a:defRPr>
            </a:lvl8pPr>
            <a:lvl9pPr marL="2880360" indent="0">
              <a:buNone/>
              <a:defRPr sz="1260">
                <a:solidFill>
                  <a:schemeClr val="tx1">
                    <a:tint val="82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F0E51C7C-CEA3-4CAA-BE4B-344879E7C377}" type="datetimeFigureOut">
              <a:rPr lang="de-DE" smtClean="0"/>
              <a:t>27.04.2024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78137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sz="half" idx="1"/>
          </p:nvPr>
        </p:nvSpPr>
        <p:spPr>
          <a:xfrm>
            <a:off x="660083" y="3407833"/>
            <a:ext cx="4080510" cy="812249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Conteúdo 3"/>
          <p:cNvSpPr>
            <a:spLocks noGrp="1"/>
          </p:cNvSpPr>
          <p:nvPr>
            <p:ph sz="half" idx="2"/>
          </p:nvPr>
        </p:nvSpPr>
        <p:spPr>
          <a:xfrm>
            <a:off x="4860608" y="3407833"/>
            <a:ext cx="4080510" cy="812249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Data 4"/>
          <p:cNvSpPr>
            <a:spLocks noGrp="1"/>
          </p:cNvSpPr>
          <p:nvPr>
            <p:ph type="dt" sz="half" idx="10"/>
          </p:nvPr>
        </p:nvSpPr>
        <p:spPr/>
        <p:txBody>
          <a:bodyPr/>
          <a:lstStyle/>
          <a:p>
            <a:fld id="{F0E51C7C-CEA3-4CAA-BE4B-344879E7C377}" type="datetimeFigureOut">
              <a:rPr lang="de-DE" smtClean="0"/>
              <a:t>27.04.2024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12461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61333" y="681568"/>
            <a:ext cx="8281035" cy="2474384"/>
          </a:xfrm>
        </p:spPr>
        <p:txBody>
          <a:bodyPr/>
          <a:lstStyle/>
          <a:p>
            <a:r>
              <a:rPr lang="pt-BR"/>
              <a:t>Clique para editar o título mestre</a:t>
            </a:r>
            <a:endParaRPr lang="de-DE"/>
          </a:p>
        </p:txBody>
      </p:sp>
      <p:sp>
        <p:nvSpPr>
          <p:cNvPr id="3" name="Espaço Reservado para Texto 2"/>
          <p:cNvSpPr>
            <a:spLocks noGrp="1"/>
          </p:cNvSpPr>
          <p:nvPr>
            <p:ph type="body" idx="1"/>
          </p:nvPr>
        </p:nvSpPr>
        <p:spPr>
          <a:xfrm>
            <a:off x="661334" y="3138171"/>
            <a:ext cx="4061757" cy="1537969"/>
          </a:xfrm>
        </p:spPr>
        <p:txBody>
          <a:bodyPr anchor="b"/>
          <a:lstStyle>
            <a:lvl1pPr marL="0" indent="0">
              <a:buNone/>
              <a:defRPr sz="1890" b="1"/>
            </a:lvl1pPr>
            <a:lvl2pPr marL="360045" indent="0">
              <a:buNone/>
              <a:defRPr sz="1575" b="1"/>
            </a:lvl2pPr>
            <a:lvl3pPr marL="720090" indent="0">
              <a:buNone/>
              <a:defRPr sz="1418"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pt-BR"/>
              <a:t>Clique para editar o texto mestre</a:t>
            </a:r>
          </a:p>
        </p:txBody>
      </p:sp>
      <p:sp>
        <p:nvSpPr>
          <p:cNvPr id="4" name="Espaço Reservado para Conteúdo 3"/>
          <p:cNvSpPr>
            <a:spLocks noGrp="1"/>
          </p:cNvSpPr>
          <p:nvPr>
            <p:ph sz="half" idx="2"/>
          </p:nvPr>
        </p:nvSpPr>
        <p:spPr>
          <a:xfrm>
            <a:off x="661334" y="4676140"/>
            <a:ext cx="4061757" cy="687789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Texto 4"/>
          <p:cNvSpPr>
            <a:spLocks noGrp="1"/>
          </p:cNvSpPr>
          <p:nvPr>
            <p:ph type="body" sz="quarter" idx="3"/>
          </p:nvPr>
        </p:nvSpPr>
        <p:spPr>
          <a:xfrm>
            <a:off x="4860607" y="3138171"/>
            <a:ext cx="4081761" cy="1537969"/>
          </a:xfrm>
        </p:spPr>
        <p:txBody>
          <a:bodyPr anchor="b"/>
          <a:lstStyle>
            <a:lvl1pPr marL="0" indent="0">
              <a:buNone/>
              <a:defRPr sz="1890" b="1"/>
            </a:lvl1pPr>
            <a:lvl2pPr marL="360045" indent="0">
              <a:buNone/>
              <a:defRPr sz="1575" b="1"/>
            </a:lvl2pPr>
            <a:lvl3pPr marL="720090" indent="0">
              <a:buNone/>
              <a:defRPr sz="1418"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pt-BR"/>
              <a:t>Clique para editar o texto mestre</a:t>
            </a:r>
          </a:p>
        </p:txBody>
      </p:sp>
      <p:sp>
        <p:nvSpPr>
          <p:cNvPr id="6" name="Espaço Reservado para Conteúdo 5"/>
          <p:cNvSpPr>
            <a:spLocks noGrp="1"/>
          </p:cNvSpPr>
          <p:nvPr>
            <p:ph sz="quarter" idx="4"/>
          </p:nvPr>
        </p:nvSpPr>
        <p:spPr>
          <a:xfrm>
            <a:off x="4860607" y="4676140"/>
            <a:ext cx="4081761" cy="687789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7" name="Espaço Reservado para Data 6"/>
          <p:cNvSpPr>
            <a:spLocks noGrp="1"/>
          </p:cNvSpPr>
          <p:nvPr>
            <p:ph type="dt" sz="half" idx="10"/>
          </p:nvPr>
        </p:nvSpPr>
        <p:spPr/>
        <p:txBody>
          <a:bodyPr/>
          <a:lstStyle/>
          <a:p>
            <a:fld id="{F0E51C7C-CEA3-4CAA-BE4B-344879E7C377}" type="datetimeFigureOut">
              <a:rPr lang="de-DE" smtClean="0"/>
              <a:t>27.04.2024</a:t>
            </a:fld>
            <a:endParaRPr lang="de-DE"/>
          </a:p>
        </p:txBody>
      </p:sp>
      <p:sp>
        <p:nvSpPr>
          <p:cNvPr id="8" name="Espaço Reservado para Rodapé 7"/>
          <p:cNvSpPr>
            <a:spLocks noGrp="1"/>
          </p:cNvSpPr>
          <p:nvPr>
            <p:ph type="ftr" sz="quarter" idx="11"/>
          </p:nvPr>
        </p:nvSpPr>
        <p:spPr/>
        <p:txBody>
          <a:bodyPr/>
          <a:lstStyle/>
          <a:p>
            <a:endParaRPr lang="de-DE"/>
          </a:p>
        </p:txBody>
      </p:sp>
      <p:sp>
        <p:nvSpPr>
          <p:cNvPr id="9" name="Espaço Reservado para Número de Slide 8"/>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6944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Data 2"/>
          <p:cNvSpPr>
            <a:spLocks noGrp="1"/>
          </p:cNvSpPr>
          <p:nvPr>
            <p:ph type="dt" sz="half" idx="10"/>
          </p:nvPr>
        </p:nvSpPr>
        <p:spPr/>
        <p:txBody>
          <a:bodyPr/>
          <a:lstStyle/>
          <a:p>
            <a:fld id="{F0E51C7C-CEA3-4CAA-BE4B-344879E7C377}" type="datetimeFigureOut">
              <a:rPr lang="de-DE" smtClean="0"/>
              <a:t>27.04.2024</a:t>
            </a:fld>
            <a:endParaRPr lang="de-DE"/>
          </a:p>
        </p:txBody>
      </p:sp>
      <p:sp>
        <p:nvSpPr>
          <p:cNvPr id="4" name="Espaço Reservado para Rodapé 3"/>
          <p:cNvSpPr>
            <a:spLocks noGrp="1"/>
          </p:cNvSpPr>
          <p:nvPr>
            <p:ph type="ftr" sz="quarter" idx="11"/>
          </p:nvPr>
        </p:nvSpPr>
        <p:spPr/>
        <p:txBody>
          <a:bodyPr/>
          <a:lstStyle/>
          <a:p>
            <a:endParaRPr lang="de-DE"/>
          </a:p>
        </p:txBody>
      </p:sp>
      <p:sp>
        <p:nvSpPr>
          <p:cNvPr id="5" name="Espaço Reservado para Número de Slide 4"/>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0853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F0E51C7C-CEA3-4CAA-BE4B-344879E7C377}" type="datetimeFigureOut">
              <a:rPr lang="de-DE" smtClean="0"/>
              <a:t>27.04.2024</a:t>
            </a:fld>
            <a:endParaRPr lang="de-DE"/>
          </a:p>
        </p:txBody>
      </p:sp>
      <p:sp>
        <p:nvSpPr>
          <p:cNvPr id="3" name="Espaço Reservado para Rodapé 2"/>
          <p:cNvSpPr>
            <a:spLocks noGrp="1"/>
          </p:cNvSpPr>
          <p:nvPr>
            <p:ph type="ftr" sz="quarter" idx="11"/>
          </p:nvPr>
        </p:nvSpPr>
        <p:spPr/>
        <p:txBody>
          <a:bodyPr/>
          <a:lstStyle/>
          <a:p>
            <a:endParaRPr lang="de-DE"/>
          </a:p>
        </p:txBody>
      </p:sp>
      <p:sp>
        <p:nvSpPr>
          <p:cNvPr id="4" name="Espaço Reservado para Número de Slide 3"/>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578281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61333" y="853440"/>
            <a:ext cx="3096637" cy="2987040"/>
          </a:xfrm>
        </p:spPr>
        <p:txBody>
          <a:bodyPr anchor="b"/>
          <a:lstStyle>
            <a:lvl1pPr>
              <a:defRPr sz="2520"/>
            </a:lvl1pPr>
          </a:lstStyle>
          <a:p>
            <a:r>
              <a:rPr lang="pt-BR"/>
              <a:t>Clique para editar o título mestre</a:t>
            </a:r>
            <a:endParaRPr lang="de-DE"/>
          </a:p>
        </p:txBody>
      </p:sp>
      <p:sp>
        <p:nvSpPr>
          <p:cNvPr id="3" name="Espaço Reservado para Conteúdo 2"/>
          <p:cNvSpPr>
            <a:spLocks noGrp="1"/>
          </p:cNvSpPr>
          <p:nvPr>
            <p:ph idx="1"/>
          </p:nvPr>
        </p:nvSpPr>
        <p:spPr>
          <a:xfrm>
            <a:off x="4081760" y="1843194"/>
            <a:ext cx="4860608" cy="9097433"/>
          </a:xfrm>
        </p:spPr>
        <p:txBody>
          <a:bodyPr/>
          <a:lstStyle>
            <a:lvl1pPr>
              <a:defRPr sz="2520"/>
            </a:lvl1pPr>
            <a:lvl2pPr>
              <a:defRPr sz="2205"/>
            </a:lvl2pPr>
            <a:lvl3pPr>
              <a:defRPr sz="1890"/>
            </a:lvl3pPr>
            <a:lvl4pPr>
              <a:defRPr sz="1575"/>
            </a:lvl4pPr>
            <a:lvl5pPr>
              <a:defRPr sz="1575"/>
            </a:lvl5pPr>
            <a:lvl6pPr>
              <a:defRPr sz="1575"/>
            </a:lvl6pPr>
            <a:lvl7pPr>
              <a:defRPr sz="1575"/>
            </a:lvl7pPr>
            <a:lvl8pPr>
              <a:defRPr sz="1575"/>
            </a:lvl8pPr>
            <a:lvl9pPr>
              <a:defRPr sz="1575"/>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Texto 3"/>
          <p:cNvSpPr>
            <a:spLocks noGrp="1"/>
          </p:cNvSpPr>
          <p:nvPr>
            <p:ph type="body" sz="half" idx="2"/>
          </p:nvPr>
        </p:nvSpPr>
        <p:spPr>
          <a:xfrm>
            <a:off x="661333" y="3840480"/>
            <a:ext cx="3096637" cy="7114964"/>
          </a:xfrm>
        </p:spPr>
        <p:txBody>
          <a:bodyPr/>
          <a:lstStyle>
            <a:lvl1pPr marL="0" indent="0">
              <a:buNone/>
              <a:defRPr sz="1260"/>
            </a:lvl1pPr>
            <a:lvl2pPr marL="360045" indent="0">
              <a:buNone/>
              <a:defRPr sz="1103"/>
            </a:lvl2pPr>
            <a:lvl3pPr marL="720090" indent="0">
              <a:buNone/>
              <a:defRPr sz="945"/>
            </a:lvl3pPr>
            <a:lvl4pPr marL="1080135" indent="0">
              <a:buNone/>
              <a:defRPr sz="788"/>
            </a:lvl4pPr>
            <a:lvl5pPr marL="1440180" indent="0">
              <a:buNone/>
              <a:defRPr sz="788"/>
            </a:lvl5pPr>
            <a:lvl6pPr marL="1800225" indent="0">
              <a:buNone/>
              <a:defRPr sz="788"/>
            </a:lvl6pPr>
            <a:lvl7pPr marL="2160270" indent="0">
              <a:buNone/>
              <a:defRPr sz="788"/>
            </a:lvl7pPr>
            <a:lvl8pPr marL="2520315" indent="0">
              <a:buNone/>
              <a:defRPr sz="788"/>
            </a:lvl8pPr>
            <a:lvl9pPr marL="2880360" indent="0">
              <a:buNone/>
              <a:defRPr sz="788"/>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27.04.2024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1783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61333" y="853440"/>
            <a:ext cx="3096637" cy="2987040"/>
          </a:xfrm>
        </p:spPr>
        <p:txBody>
          <a:bodyPr anchor="b"/>
          <a:lstStyle>
            <a:lvl1pPr>
              <a:defRPr sz="2520"/>
            </a:lvl1pPr>
          </a:lstStyle>
          <a:p>
            <a:r>
              <a:rPr lang="pt-BR"/>
              <a:t>Clique para editar o título mestre</a:t>
            </a:r>
            <a:endParaRPr lang="de-DE"/>
          </a:p>
        </p:txBody>
      </p:sp>
      <p:sp>
        <p:nvSpPr>
          <p:cNvPr id="3" name="Espaço Reservado para Imagem 2"/>
          <p:cNvSpPr>
            <a:spLocks noGrp="1"/>
          </p:cNvSpPr>
          <p:nvPr>
            <p:ph type="pic" idx="1"/>
          </p:nvPr>
        </p:nvSpPr>
        <p:spPr>
          <a:xfrm>
            <a:off x="4081760" y="1843194"/>
            <a:ext cx="4860608" cy="9097433"/>
          </a:xfrm>
        </p:spPr>
        <p:txBody>
          <a:bodyPr/>
          <a:lstStyle>
            <a:lvl1pPr marL="0" indent="0">
              <a:buNone/>
              <a:defRPr sz="2520"/>
            </a:lvl1pPr>
            <a:lvl2pPr marL="360045" indent="0">
              <a:buNone/>
              <a:defRPr sz="2205"/>
            </a:lvl2pPr>
            <a:lvl3pPr marL="720090" indent="0">
              <a:buNone/>
              <a:defRPr sz="1890"/>
            </a:lvl3pPr>
            <a:lvl4pPr marL="1080135" indent="0">
              <a:buNone/>
              <a:defRPr sz="1575"/>
            </a:lvl4pPr>
            <a:lvl5pPr marL="1440180" indent="0">
              <a:buNone/>
              <a:defRPr sz="1575"/>
            </a:lvl5pPr>
            <a:lvl6pPr marL="1800225" indent="0">
              <a:buNone/>
              <a:defRPr sz="1575"/>
            </a:lvl6pPr>
            <a:lvl7pPr marL="2160270" indent="0">
              <a:buNone/>
              <a:defRPr sz="1575"/>
            </a:lvl7pPr>
            <a:lvl8pPr marL="2520315" indent="0">
              <a:buNone/>
              <a:defRPr sz="1575"/>
            </a:lvl8pPr>
            <a:lvl9pPr marL="2880360" indent="0">
              <a:buNone/>
              <a:defRPr sz="1575"/>
            </a:lvl9pPr>
          </a:lstStyle>
          <a:p>
            <a:endParaRPr lang="de-DE"/>
          </a:p>
        </p:txBody>
      </p:sp>
      <p:sp>
        <p:nvSpPr>
          <p:cNvPr id="4" name="Espaço Reservado para Texto 3"/>
          <p:cNvSpPr>
            <a:spLocks noGrp="1"/>
          </p:cNvSpPr>
          <p:nvPr>
            <p:ph type="body" sz="half" idx="2"/>
          </p:nvPr>
        </p:nvSpPr>
        <p:spPr>
          <a:xfrm>
            <a:off x="661333" y="3840480"/>
            <a:ext cx="3096637" cy="7114964"/>
          </a:xfrm>
        </p:spPr>
        <p:txBody>
          <a:bodyPr/>
          <a:lstStyle>
            <a:lvl1pPr marL="0" indent="0">
              <a:buNone/>
              <a:defRPr sz="1260"/>
            </a:lvl1pPr>
            <a:lvl2pPr marL="360045" indent="0">
              <a:buNone/>
              <a:defRPr sz="1103"/>
            </a:lvl2pPr>
            <a:lvl3pPr marL="720090" indent="0">
              <a:buNone/>
              <a:defRPr sz="945"/>
            </a:lvl3pPr>
            <a:lvl4pPr marL="1080135" indent="0">
              <a:buNone/>
              <a:defRPr sz="788"/>
            </a:lvl4pPr>
            <a:lvl5pPr marL="1440180" indent="0">
              <a:buNone/>
              <a:defRPr sz="788"/>
            </a:lvl5pPr>
            <a:lvl6pPr marL="1800225" indent="0">
              <a:buNone/>
              <a:defRPr sz="788"/>
            </a:lvl6pPr>
            <a:lvl7pPr marL="2160270" indent="0">
              <a:buNone/>
              <a:defRPr sz="788"/>
            </a:lvl7pPr>
            <a:lvl8pPr marL="2520315" indent="0">
              <a:buNone/>
              <a:defRPr sz="788"/>
            </a:lvl8pPr>
            <a:lvl9pPr marL="2880360" indent="0">
              <a:buNone/>
              <a:defRPr sz="788"/>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27.04.2024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4556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60083" y="681568"/>
            <a:ext cx="8281035" cy="2474384"/>
          </a:xfrm>
          <a:prstGeom prst="rect">
            <a:avLst/>
          </a:prstGeom>
        </p:spPr>
        <p:txBody>
          <a:bodyPr vert="horz" lIns="91440" tIns="45720" rIns="91440" bIns="45720" rtlCol="0" anchor="ctr">
            <a:normAutofit/>
          </a:bodyPr>
          <a:lstStyle/>
          <a:p>
            <a:r>
              <a:rPr lang="pt-BR"/>
              <a:t>Clique para editar o título mestre</a:t>
            </a:r>
            <a:endParaRPr lang="de-DE"/>
          </a:p>
        </p:txBody>
      </p:sp>
      <p:sp>
        <p:nvSpPr>
          <p:cNvPr id="3" name="Espaço Reservado para Texto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2"/>
          </p:nvPr>
        </p:nvSpPr>
        <p:spPr>
          <a:xfrm>
            <a:off x="660083" y="11865187"/>
            <a:ext cx="2160270" cy="681567"/>
          </a:xfrm>
          <a:prstGeom prst="rect">
            <a:avLst/>
          </a:prstGeom>
        </p:spPr>
        <p:txBody>
          <a:bodyPr vert="horz" lIns="91440" tIns="45720" rIns="91440" bIns="45720" rtlCol="0" anchor="ctr"/>
          <a:lstStyle>
            <a:lvl1pPr algn="l">
              <a:defRPr sz="945">
                <a:solidFill>
                  <a:schemeClr val="tx1">
                    <a:tint val="82000"/>
                  </a:schemeClr>
                </a:solidFill>
              </a:defRPr>
            </a:lvl1pPr>
          </a:lstStyle>
          <a:p>
            <a:fld id="{F0E51C7C-CEA3-4CAA-BE4B-344879E7C377}" type="datetimeFigureOut">
              <a:rPr lang="de-DE" smtClean="0"/>
              <a:t>27.04.2024</a:t>
            </a:fld>
            <a:endParaRPr lang="de-DE"/>
          </a:p>
        </p:txBody>
      </p:sp>
      <p:sp>
        <p:nvSpPr>
          <p:cNvPr id="5" name="Espaço Reservado para Rodapé 4"/>
          <p:cNvSpPr>
            <a:spLocks noGrp="1"/>
          </p:cNvSpPr>
          <p:nvPr>
            <p:ph type="ftr" sz="quarter" idx="3"/>
          </p:nvPr>
        </p:nvSpPr>
        <p:spPr>
          <a:xfrm>
            <a:off x="3180398" y="11865187"/>
            <a:ext cx="3240405" cy="681567"/>
          </a:xfrm>
          <a:prstGeom prst="rect">
            <a:avLst/>
          </a:prstGeom>
        </p:spPr>
        <p:txBody>
          <a:bodyPr vert="horz" lIns="91440" tIns="45720" rIns="91440" bIns="45720" rtlCol="0" anchor="ctr"/>
          <a:lstStyle>
            <a:lvl1pPr algn="ctr">
              <a:defRPr sz="945">
                <a:solidFill>
                  <a:schemeClr val="tx1">
                    <a:tint val="82000"/>
                  </a:schemeClr>
                </a:solidFill>
              </a:defRPr>
            </a:lvl1pPr>
          </a:lstStyle>
          <a:p>
            <a:endParaRPr lang="de-DE"/>
          </a:p>
        </p:txBody>
      </p:sp>
      <p:sp>
        <p:nvSpPr>
          <p:cNvPr id="6" name="Espaço Reservado para Número de Slide 5"/>
          <p:cNvSpPr>
            <a:spLocks noGrp="1"/>
          </p:cNvSpPr>
          <p:nvPr>
            <p:ph type="sldNum" sz="quarter" idx="4"/>
          </p:nvPr>
        </p:nvSpPr>
        <p:spPr>
          <a:xfrm>
            <a:off x="6780848" y="11865187"/>
            <a:ext cx="2160270" cy="681567"/>
          </a:xfrm>
          <a:prstGeom prst="rect">
            <a:avLst/>
          </a:prstGeom>
        </p:spPr>
        <p:txBody>
          <a:bodyPr vert="horz" lIns="91440" tIns="45720" rIns="91440" bIns="45720" rtlCol="0" anchor="ctr"/>
          <a:lstStyle>
            <a:lvl1pPr algn="r">
              <a:defRPr sz="945">
                <a:solidFill>
                  <a:schemeClr val="tx1">
                    <a:tint val="82000"/>
                  </a:schemeClr>
                </a:solidFill>
              </a:defRPr>
            </a:lvl1pPr>
          </a:lstStyle>
          <a:p>
            <a:fld id="{754FE2FE-B55E-4328-8F5C-2CEB8781A47B}" type="slidenum">
              <a:rPr lang="de-DE" smtClean="0"/>
              <a:t>‹nº›</a:t>
            </a:fld>
            <a:endParaRPr lang="de-DE"/>
          </a:p>
        </p:txBody>
      </p:sp>
    </p:spTree>
    <p:extLst>
      <p:ext uri="{BB962C8B-B14F-4D97-AF65-F5344CB8AC3E}">
        <p14:creationId xmlns:p14="http://schemas.microsoft.com/office/powerpoint/2010/main" val="2675746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steinbukken7321/Aventura-neural---Pilhando-os-Segredos-das-Redes-ebook/tree/main" TargetMode="Externa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l="-17000" r="-17000"/>
          </a:stretch>
        </a:blipFill>
        <a:effectLst/>
      </p:bgPr>
    </p:bg>
    <p:spTree>
      <p:nvGrpSpPr>
        <p:cNvPr id="1" name=""/>
        <p:cNvGrpSpPr/>
        <p:nvPr/>
      </p:nvGrpSpPr>
      <p:grpSpPr>
        <a:xfrm>
          <a:off x="0" y="0"/>
          <a:ext cx="0" cy="0"/>
          <a:chOff x="0" y="0"/>
          <a:chExt cx="0" cy="0"/>
        </a:xfrm>
      </p:grpSpPr>
      <p:sp>
        <p:nvSpPr>
          <p:cNvPr id="16" name="CaixaDeTexto 15">
            <a:extLst>
              <a:ext uri="{FF2B5EF4-FFF2-40B4-BE49-F238E27FC236}">
                <a16:creationId xmlns:a16="http://schemas.microsoft.com/office/drawing/2014/main" id="{ACC05ACD-5C92-11DB-E242-375D498A2F17}"/>
              </a:ext>
            </a:extLst>
          </p:cNvPr>
          <p:cNvSpPr txBox="1"/>
          <p:nvPr/>
        </p:nvSpPr>
        <p:spPr>
          <a:xfrm>
            <a:off x="45783" y="9725125"/>
            <a:ext cx="4288939" cy="1165998"/>
          </a:xfrm>
          <a:prstGeom prst="rect">
            <a:avLst/>
          </a:prstGeom>
          <a:noFill/>
          <a:ln>
            <a:noFill/>
          </a:ln>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685800">
              <a:lnSpc>
                <a:spcPct val="90000"/>
              </a:lnSpc>
              <a:spcBef>
                <a:spcPct val="0"/>
              </a:spcBef>
              <a:spcAft>
                <a:spcPts val="600"/>
              </a:spcAft>
            </a:pPr>
            <a:r>
              <a:rPr lang="en-US" sz="4500" b="1" dirty="0">
                <a:ln w="22225">
                  <a:solidFill>
                    <a:schemeClr val="tx1"/>
                  </a:solidFill>
                  <a:miter lim="800000"/>
                </a:ln>
                <a:solidFill>
                  <a:schemeClr val="bg1"/>
                </a:solidFill>
                <a:latin typeface="+mj-lt"/>
                <a:ea typeface="+mj-ea"/>
                <a:cs typeface="+mj-cs"/>
              </a:rPr>
              <a:t>Aventura Neural</a:t>
            </a:r>
          </a:p>
        </p:txBody>
      </p:sp>
      <p:sp>
        <p:nvSpPr>
          <p:cNvPr id="19" name="CaixaDeTexto 18">
            <a:extLst>
              <a:ext uri="{FF2B5EF4-FFF2-40B4-BE49-F238E27FC236}">
                <a16:creationId xmlns:a16="http://schemas.microsoft.com/office/drawing/2014/main" id="{85197BFF-3A1F-3819-7E13-54F74EB4DCF8}"/>
              </a:ext>
            </a:extLst>
          </p:cNvPr>
          <p:cNvSpPr txBox="1"/>
          <p:nvPr/>
        </p:nvSpPr>
        <p:spPr>
          <a:xfrm>
            <a:off x="5357884" y="12333198"/>
            <a:ext cx="4138333" cy="461665"/>
          </a:xfrm>
          <a:prstGeom prst="rect">
            <a:avLst/>
          </a:prstGeom>
          <a:noFill/>
          <a:ln>
            <a:noFill/>
          </a:ln>
          <a:effectLst/>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400" dirty="0"/>
              <a:t>RAFAEL ZIANI DE CARVALHO</a:t>
            </a:r>
          </a:p>
        </p:txBody>
      </p:sp>
      <p:sp>
        <p:nvSpPr>
          <p:cNvPr id="20" name="CaixaDeTexto 19">
            <a:extLst>
              <a:ext uri="{FF2B5EF4-FFF2-40B4-BE49-F238E27FC236}">
                <a16:creationId xmlns:a16="http://schemas.microsoft.com/office/drawing/2014/main" id="{1EA77B59-EE53-E54A-5929-EDB44943F03B}"/>
              </a:ext>
            </a:extLst>
          </p:cNvPr>
          <p:cNvSpPr txBox="1"/>
          <p:nvPr/>
        </p:nvSpPr>
        <p:spPr>
          <a:xfrm>
            <a:off x="35862" y="10352670"/>
            <a:ext cx="6569968" cy="1071806"/>
          </a:xfrm>
          <a:prstGeom prst="rect">
            <a:avLst/>
          </a:prstGeom>
          <a:ln>
            <a:noFill/>
          </a:ln>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685800">
              <a:lnSpc>
                <a:spcPct val="90000"/>
              </a:lnSpc>
              <a:spcBef>
                <a:spcPct val="0"/>
              </a:spcBef>
              <a:spcAft>
                <a:spcPts val="600"/>
              </a:spcAft>
            </a:pPr>
            <a:r>
              <a:rPr lang="en-US" sz="3600" b="1" dirty="0" err="1">
                <a:ln w="22225">
                  <a:solidFill>
                    <a:schemeClr val="tx1"/>
                  </a:solidFill>
                  <a:miter lim="800000"/>
                </a:ln>
                <a:solidFill>
                  <a:schemeClr val="bg1"/>
                </a:solidFill>
                <a:latin typeface="+mj-lt"/>
                <a:ea typeface="+mj-ea"/>
                <a:cs typeface="+mj-cs"/>
              </a:rPr>
              <a:t>Pilhando</a:t>
            </a:r>
            <a:r>
              <a:rPr lang="en-US" sz="3600" b="1" dirty="0">
                <a:ln w="22225">
                  <a:solidFill>
                    <a:schemeClr val="tx1"/>
                  </a:solidFill>
                  <a:miter lim="800000"/>
                </a:ln>
                <a:solidFill>
                  <a:schemeClr val="bg1"/>
                </a:solidFill>
                <a:latin typeface="+mj-lt"/>
                <a:ea typeface="+mj-ea"/>
                <a:cs typeface="+mj-cs"/>
              </a:rPr>
              <a:t> </a:t>
            </a:r>
            <a:r>
              <a:rPr lang="en-US" sz="3600" b="1" dirty="0" err="1">
                <a:ln w="22225">
                  <a:solidFill>
                    <a:schemeClr val="tx1"/>
                  </a:solidFill>
                  <a:miter lim="800000"/>
                </a:ln>
                <a:solidFill>
                  <a:schemeClr val="bg1"/>
                </a:solidFill>
                <a:latin typeface="+mj-lt"/>
                <a:ea typeface="+mj-ea"/>
                <a:cs typeface="+mj-cs"/>
              </a:rPr>
              <a:t>os</a:t>
            </a:r>
            <a:r>
              <a:rPr lang="en-US" sz="3600" b="1" dirty="0">
                <a:ln w="22225">
                  <a:solidFill>
                    <a:schemeClr val="tx1"/>
                  </a:solidFill>
                  <a:miter lim="800000"/>
                </a:ln>
                <a:solidFill>
                  <a:schemeClr val="bg1"/>
                </a:solidFill>
                <a:latin typeface="+mj-lt"/>
                <a:ea typeface="+mj-ea"/>
                <a:cs typeface="+mj-cs"/>
              </a:rPr>
              <a:t> Segredos das Redes</a:t>
            </a:r>
          </a:p>
        </p:txBody>
      </p:sp>
    </p:spTree>
    <p:extLst>
      <p:ext uri="{BB962C8B-B14F-4D97-AF65-F5344CB8AC3E}">
        <p14:creationId xmlns:p14="http://schemas.microsoft.com/office/powerpoint/2010/main" val="34845729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C211788-AA3C-360F-28DE-E28290D1BE28}"/>
              </a:ext>
            </a:extLst>
          </p:cNvPr>
          <p:cNvSpPr/>
          <p:nvPr/>
        </p:nvSpPr>
        <p:spPr>
          <a:xfrm>
            <a:off x="0" y="0"/>
            <a:ext cx="9628093" cy="12801599"/>
          </a:xfrm>
          <a:prstGeom prst="rect">
            <a:avLst/>
          </a:prstGeom>
          <a:solidFill>
            <a:srgbClr val="CEB1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ulo">
            <a:extLst>
              <a:ext uri="{FF2B5EF4-FFF2-40B4-BE49-F238E27FC236}">
                <a16:creationId xmlns:a16="http://schemas.microsoft.com/office/drawing/2014/main" id="{01DDBEAF-1675-174C-DF57-022A9DB74059}"/>
              </a:ext>
            </a:extLst>
          </p:cNvPr>
          <p:cNvSpPr txBox="1"/>
          <p:nvPr/>
        </p:nvSpPr>
        <p:spPr>
          <a:xfrm>
            <a:off x="671149" y="4309168"/>
            <a:ext cx="8710379"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8800" b="1" dirty="0">
                <a:solidFill>
                  <a:schemeClr val="bg1"/>
                </a:solidFill>
                <a:latin typeface="Calibri"/>
                <a:ea typeface="+mn-lt"/>
                <a:cs typeface="+mn-lt"/>
              </a:rPr>
              <a:t>Navegando pelos Algoritmos de Aprendizado</a:t>
            </a:r>
            <a:endParaRPr lang="pt-BR" sz="8800" dirty="0">
              <a:solidFill>
                <a:schemeClr val="bg1"/>
              </a:solidFill>
              <a:latin typeface="Calibri"/>
            </a:endParaRPr>
          </a:p>
        </p:txBody>
      </p:sp>
      <p:sp>
        <p:nvSpPr>
          <p:cNvPr id="8" name="Retângulo 7">
            <a:extLst>
              <a:ext uri="{FF2B5EF4-FFF2-40B4-BE49-F238E27FC236}">
                <a16:creationId xmlns:a16="http://schemas.microsoft.com/office/drawing/2014/main" id="{143E6C87-7501-958E-70A3-55F7B977E0F5}"/>
              </a:ext>
            </a:extLst>
          </p:cNvPr>
          <p:cNvSpPr/>
          <p:nvPr/>
        </p:nvSpPr>
        <p:spPr>
          <a:xfrm>
            <a:off x="658953" y="8212277"/>
            <a:ext cx="8074585" cy="176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5" name="CaixaDeTexto 4">
            <a:extLst>
              <a:ext uri="{FF2B5EF4-FFF2-40B4-BE49-F238E27FC236}">
                <a16:creationId xmlns:a16="http://schemas.microsoft.com/office/drawing/2014/main" id="{7ED5CB43-297D-878E-D947-EDEA25F3A6E0}"/>
              </a:ext>
            </a:extLst>
          </p:cNvPr>
          <p:cNvSpPr txBox="1"/>
          <p:nvPr/>
        </p:nvSpPr>
        <p:spPr>
          <a:xfrm>
            <a:off x="3912094" y="2195094"/>
            <a:ext cx="1626422" cy="1811457"/>
          </a:xfrm>
          <a:prstGeom prst="rect">
            <a:avLst/>
          </a:prstGeom>
          <a:solidFill>
            <a:srgbClr val="CEB179"/>
          </a:solidFill>
          <a:ln>
            <a:noFill/>
          </a:ln>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685800">
              <a:lnSpc>
                <a:spcPct val="90000"/>
              </a:lnSpc>
              <a:spcBef>
                <a:spcPct val="0"/>
              </a:spcBef>
              <a:spcAft>
                <a:spcPts val="600"/>
              </a:spcAft>
            </a:pPr>
            <a:r>
              <a:rPr lang="en-US" sz="9600" b="1" dirty="0">
                <a:ln w="22225">
                  <a:solidFill>
                    <a:schemeClr val="tx1"/>
                  </a:solidFill>
                  <a:miter lim="800000"/>
                </a:ln>
                <a:solidFill>
                  <a:schemeClr val="bg1"/>
                </a:solidFill>
                <a:latin typeface="+mj-lt"/>
                <a:ea typeface="+mj-ea"/>
                <a:cs typeface="+mj-cs"/>
              </a:rPr>
              <a:t>04</a:t>
            </a:r>
          </a:p>
        </p:txBody>
      </p:sp>
      <p:sp>
        <p:nvSpPr>
          <p:cNvPr id="9" name="CaixaDeTexto 8">
            <a:extLst>
              <a:ext uri="{FF2B5EF4-FFF2-40B4-BE49-F238E27FC236}">
                <a16:creationId xmlns:a16="http://schemas.microsoft.com/office/drawing/2014/main" id="{D36FDD53-F022-55FE-6937-8DEDD8C51C86}"/>
              </a:ext>
            </a:extLst>
          </p:cNvPr>
          <p:cNvSpPr txBox="1"/>
          <p:nvPr/>
        </p:nvSpPr>
        <p:spPr>
          <a:xfrm>
            <a:off x="759758" y="8783619"/>
            <a:ext cx="793510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400" dirty="0">
                <a:solidFill>
                  <a:schemeClr val="bg1"/>
                </a:solidFill>
                <a:latin typeface="Calibri"/>
                <a:ea typeface="+mn-lt"/>
                <a:cs typeface="+mn-lt"/>
              </a:rPr>
              <a:t>O Almirante do Conhecimento: Descubra os principais algoritmos de aprendizado de máquina que guiarão sua tripulação neural. Prepare-se para seguir o comando do almirante do conhecimento em busca de novas descobertas.</a:t>
            </a:r>
          </a:p>
          <a:p>
            <a:pPr algn="just"/>
            <a:r>
              <a:rPr lang="pt-BR" sz="2400" dirty="0">
                <a:solidFill>
                  <a:schemeClr val="bg1"/>
                </a:solidFill>
                <a:latin typeface="Calibri"/>
                <a:ea typeface="+mn-lt"/>
                <a:cs typeface="+mn-lt"/>
              </a:rPr>
              <a:t>Treinamento da Tripulação: Explore estratégias práticas para treinar e ajustar os parâmetros de suas redes neurais. Aprenda a moldar sua tripulação neural para enfrentar os desafios mais difíceis com determinação.</a:t>
            </a:r>
          </a:p>
        </p:txBody>
      </p:sp>
      <p:sp>
        <p:nvSpPr>
          <p:cNvPr id="10" name="Espaço Reservado para Rodapé 10">
            <a:extLst>
              <a:ext uri="{FF2B5EF4-FFF2-40B4-BE49-F238E27FC236}">
                <a16:creationId xmlns:a16="http://schemas.microsoft.com/office/drawing/2014/main" id="{18C1EB6B-DC0D-5C29-C785-69C4EB05990A}"/>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43C86267-A6CC-B0A6-EBCE-25BE70728EBE}"/>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09</a:t>
            </a:r>
          </a:p>
        </p:txBody>
      </p:sp>
    </p:spTree>
    <p:extLst>
      <p:ext uri="{BB962C8B-B14F-4D97-AF65-F5344CB8AC3E}">
        <p14:creationId xmlns:p14="http://schemas.microsoft.com/office/powerpoint/2010/main" val="4287581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968636" y="5194529"/>
            <a:ext cx="780994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Neste trecho, mergulhamos na descoberta dos principais algoritmos de aprendizado de máquina, que servirão como guias em nossa jornada. Como verdadeiros navegadores, seguimos o comando do "almirante do conhecimento" enquanto exploramos algoritmos fundamentais, como regressão linear, árvores de decisão, k-vizinhos mais próximos, entre outros. Cada algoritmo possui suas próprias características e aplicações, e compreender seu funcionamento nos prepara para enfrentar os desafios e explorar novas fronteiras no vasto oceano do aprendizado de máquina.</a:t>
            </a:r>
            <a:endParaRPr lang="pt-BR" sz="2400" dirty="0">
              <a:latin typeface="Calibri"/>
              <a:ea typeface="+mn-lt"/>
              <a:cs typeface="+mn-lt"/>
            </a:endParaRPr>
          </a:p>
          <a:p>
            <a:endParaRPr lang="pt-BR" dirty="0"/>
          </a:p>
        </p:txBody>
      </p:sp>
      <p:sp>
        <p:nvSpPr>
          <p:cNvPr id="7" name="Titulo">
            <a:extLst>
              <a:ext uri="{FF2B5EF4-FFF2-40B4-BE49-F238E27FC236}">
                <a16:creationId xmlns:a16="http://schemas.microsoft.com/office/drawing/2014/main" id="{B71AF7DD-3F07-4CA6-43B4-4588DCB0CA83}"/>
              </a:ext>
            </a:extLst>
          </p:cNvPr>
          <p:cNvSpPr txBox="1"/>
          <p:nvPr/>
        </p:nvSpPr>
        <p:spPr>
          <a:xfrm>
            <a:off x="950856" y="180547"/>
            <a:ext cx="657935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ea typeface="+mn-lt"/>
                <a:cs typeface="+mn-lt"/>
              </a:rPr>
              <a:t>Navegando pelos Algoritmos de Aprendizado</a:t>
            </a:r>
            <a:endParaRPr lang="pt-BR" sz="4000" dirty="0">
              <a:latin typeface="Calibri"/>
            </a:endParaRPr>
          </a:p>
        </p:txBody>
      </p:sp>
      <p:sp>
        <p:nvSpPr>
          <p:cNvPr id="9" name="Subtitulo">
            <a:extLst>
              <a:ext uri="{FF2B5EF4-FFF2-40B4-BE49-F238E27FC236}">
                <a16:creationId xmlns:a16="http://schemas.microsoft.com/office/drawing/2014/main" id="{363E0357-775D-F005-04C4-5718E7C999EC}"/>
              </a:ext>
            </a:extLst>
          </p:cNvPr>
          <p:cNvSpPr txBox="1"/>
          <p:nvPr/>
        </p:nvSpPr>
        <p:spPr>
          <a:xfrm>
            <a:off x="950856" y="1354182"/>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O almirante do Conhecimento</a:t>
            </a:r>
            <a:endParaRPr lang="pt-BR" sz="3200" i="1" dirty="0">
              <a:solidFill>
                <a:srgbClr val="0D0D0D"/>
              </a:solidFill>
              <a:latin typeface="Calibri"/>
            </a:endParaRP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119327" y="10662719"/>
            <a:ext cx="1077363" cy="1045676"/>
          </a:xfrm>
          <a:prstGeom prst="rect">
            <a:avLst/>
          </a:prstGeom>
        </p:spPr>
      </p:pic>
      <p:pic>
        <p:nvPicPr>
          <p:cNvPr id="2" name="Imagem 1" descr="pirate admiral of knowledge">
            <a:extLst>
              <a:ext uri="{FF2B5EF4-FFF2-40B4-BE49-F238E27FC236}">
                <a16:creationId xmlns:a16="http://schemas.microsoft.com/office/drawing/2014/main" id="{2F68F387-5D1B-F9A0-584B-A2DFD963DDED}"/>
              </a:ext>
            </a:extLst>
          </p:cNvPr>
          <p:cNvPicPr>
            <a:picLocks noChangeAspect="1"/>
          </p:cNvPicPr>
          <p:nvPr/>
        </p:nvPicPr>
        <p:blipFill>
          <a:blip r:embed="rId3"/>
          <a:stretch>
            <a:fillRect/>
          </a:stretch>
        </p:blipFill>
        <p:spPr>
          <a:xfrm>
            <a:off x="3286760" y="2557780"/>
            <a:ext cx="2743200" cy="2743200"/>
          </a:xfrm>
          <a:prstGeom prst="rect">
            <a:avLst/>
          </a:prstGeom>
          <a:ln>
            <a:noFill/>
          </a:ln>
        </p:spPr>
      </p:pic>
      <p:sp>
        <p:nvSpPr>
          <p:cNvPr id="10" name="Espaço Reservado para Rodapé 10">
            <a:extLst>
              <a:ext uri="{FF2B5EF4-FFF2-40B4-BE49-F238E27FC236}">
                <a16:creationId xmlns:a16="http://schemas.microsoft.com/office/drawing/2014/main" id="{E6C1DF67-7E8A-12DD-87C4-CC40B489D255}"/>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7897C286-685B-1EED-C493-594F45C7F54E}"/>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10</a:t>
            </a:r>
          </a:p>
        </p:txBody>
      </p:sp>
    </p:spTree>
    <p:extLst>
      <p:ext uri="{BB962C8B-B14F-4D97-AF65-F5344CB8AC3E}">
        <p14:creationId xmlns:p14="http://schemas.microsoft.com/office/powerpoint/2010/main" val="2115452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1021976" y="2776449"/>
            <a:ext cx="7809943"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Aqui, adentramos no processo prático de treinamento e ajuste dos parâmetros das redes neurais, moldando nossa "tripulação neural" para enfrentar os desafios que surgem em nossa jornada. Explore estratégias para preparar os dados, selecionar arquiteturas de rede adequadas e ajustar os </a:t>
            </a:r>
            <a:r>
              <a:rPr lang="pt-BR" sz="2400" err="1">
                <a:solidFill>
                  <a:srgbClr val="0D0D0D"/>
                </a:solidFill>
                <a:latin typeface="Calibri"/>
                <a:ea typeface="+mn-lt"/>
                <a:cs typeface="+mn-lt"/>
              </a:rPr>
              <a:t>hiperparâmetros</a:t>
            </a:r>
            <a:r>
              <a:rPr lang="pt-BR" sz="2400" dirty="0">
                <a:solidFill>
                  <a:srgbClr val="0D0D0D"/>
                </a:solidFill>
                <a:latin typeface="Calibri"/>
                <a:ea typeface="+mn-lt"/>
                <a:cs typeface="+mn-lt"/>
              </a:rPr>
              <a:t> para melhorar o desempenho do modelo. A determinação e a prática são essenciais enquanto moldamos nossas redes neurais, preparando-as para enfrentar os desafios mais difíceis com confiança e eficácia.</a:t>
            </a:r>
            <a:endParaRPr lang="pt-BR" sz="2400" dirty="0">
              <a:latin typeface="Calibri"/>
            </a:endParaRPr>
          </a:p>
          <a:p>
            <a:endParaRPr lang="pt-BR" dirty="0"/>
          </a:p>
        </p:txBody>
      </p:sp>
      <p:sp>
        <p:nvSpPr>
          <p:cNvPr id="7" name="Titulo">
            <a:extLst>
              <a:ext uri="{FF2B5EF4-FFF2-40B4-BE49-F238E27FC236}">
                <a16:creationId xmlns:a16="http://schemas.microsoft.com/office/drawing/2014/main" id="{B71AF7DD-3F07-4CA6-43B4-4588DCB0CA83}"/>
              </a:ext>
            </a:extLst>
          </p:cNvPr>
          <p:cNvSpPr txBox="1"/>
          <p:nvPr/>
        </p:nvSpPr>
        <p:spPr>
          <a:xfrm>
            <a:off x="950856" y="180547"/>
            <a:ext cx="657935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ea typeface="+mn-lt"/>
                <a:cs typeface="+mn-lt"/>
              </a:rPr>
              <a:t>Navegando pelos Algoritmos de Aprendizado</a:t>
            </a:r>
            <a:endParaRPr lang="pt-BR" sz="4000" dirty="0">
              <a:latin typeface="Calibri"/>
            </a:endParaRPr>
          </a:p>
        </p:txBody>
      </p:sp>
      <p:sp>
        <p:nvSpPr>
          <p:cNvPr id="9" name="Subtitulo">
            <a:extLst>
              <a:ext uri="{FF2B5EF4-FFF2-40B4-BE49-F238E27FC236}">
                <a16:creationId xmlns:a16="http://schemas.microsoft.com/office/drawing/2014/main" id="{363E0357-775D-F005-04C4-5718E7C999EC}"/>
              </a:ext>
            </a:extLst>
          </p:cNvPr>
          <p:cNvSpPr txBox="1"/>
          <p:nvPr/>
        </p:nvSpPr>
        <p:spPr>
          <a:xfrm>
            <a:off x="950856" y="1354182"/>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Treinamento de Tripulação</a:t>
            </a:r>
            <a:endParaRPr lang="pt-BR" sz="3200" i="1" dirty="0">
              <a:solidFill>
                <a:srgbClr val="0D0D0D"/>
              </a:solidFill>
              <a:latin typeface="Calibri"/>
            </a:endParaRP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119327" y="10662719"/>
            <a:ext cx="1077363" cy="1045676"/>
          </a:xfrm>
          <a:prstGeom prst="rect">
            <a:avLst/>
          </a:prstGeom>
        </p:spPr>
      </p:pic>
      <p:pic>
        <p:nvPicPr>
          <p:cNvPr id="2" name="Imagem 1" descr="piratas sendo treinados em redes neurais">
            <a:extLst>
              <a:ext uri="{FF2B5EF4-FFF2-40B4-BE49-F238E27FC236}">
                <a16:creationId xmlns:a16="http://schemas.microsoft.com/office/drawing/2014/main" id="{A12B6D90-9D76-EC72-D858-84AB2ABA4430}"/>
              </a:ext>
            </a:extLst>
          </p:cNvPr>
          <p:cNvPicPr>
            <a:picLocks noChangeAspect="1"/>
          </p:cNvPicPr>
          <p:nvPr/>
        </p:nvPicPr>
        <p:blipFill>
          <a:blip r:embed="rId3"/>
          <a:stretch>
            <a:fillRect/>
          </a:stretch>
        </p:blipFill>
        <p:spPr>
          <a:xfrm>
            <a:off x="2664459" y="6682740"/>
            <a:ext cx="4290061" cy="3703320"/>
          </a:xfrm>
          <a:prstGeom prst="rect">
            <a:avLst/>
          </a:prstGeom>
          <a:ln>
            <a:noFill/>
          </a:ln>
        </p:spPr>
      </p:pic>
      <p:sp>
        <p:nvSpPr>
          <p:cNvPr id="10" name="Espaço Reservado para Rodapé 10">
            <a:extLst>
              <a:ext uri="{FF2B5EF4-FFF2-40B4-BE49-F238E27FC236}">
                <a16:creationId xmlns:a16="http://schemas.microsoft.com/office/drawing/2014/main" id="{29E0520D-85F8-56CA-F2AA-E4DE3F0DCBA9}"/>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C1979F8F-5C9C-08BB-CC82-5E10FE8E65EE}"/>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11</a:t>
            </a:r>
          </a:p>
        </p:txBody>
      </p:sp>
    </p:spTree>
    <p:extLst>
      <p:ext uri="{BB962C8B-B14F-4D97-AF65-F5344CB8AC3E}">
        <p14:creationId xmlns:p14="http://schemas.microsoft.com/office/powerpoint/2010/main" val="3361353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C211788-AA3C-360F-28DE-E28290D1BE28}"/>
              </a:ext>
            </a:extLst>
          </p:cNvPr>
          <p:cNvSpPr/>
          <p:nvPr/>
        </p:nvSpPr>
        <p:spPr>
          <a:xfrm>
            <a:off x="0" y="0"/>
            <a:ext cx="9628093" cy="12801599"/>
          </a:xfrm>
          <a:prstGeom prst="rect">
            <a:avLst/>
          </a:prstGeom>
          <a:solidFill>
            <a:srgbClr val="CEB1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ulo">
            <a:extLst>
              <a:ext uri="{FF2B5EF4-FFF2-40B4-BE49-F238E27FC236}">
                <a16:creationId xmlns:a16="http://schemas.microsoft.com/office/drawing/2014/main" id="{01DDBEAF-1675-174C-DF57-022A9DB74059}"/>
              </a:ext>
            </a:extLst>
          </p:cNvPr>
          <p:cNvSpPr txBox="1"/>
          <p:nvPr/>
        </p:nvSpPr>
        <p:spPr>
          <a:xfrm>
            <a:off x="671149" y="5411827"/>
            <a:ext cx="871037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8800" b="1" dirty="0">
                <a:solidFill>
                  <a:schemeClr val="bg1"/>
                </a:solidFill>
                <a:latin typeface="Calibri"/>
                <a:ea typeface="+mn-lt"/>
                <a:cs typeface="+mn-lt"/>
              </a:rPr>
              <a:t>Em Busca do Tesouro Neural</a:t>
            </a:r>
            <a:endParaRPr lang="pt-BR" sz="8800" dirty="0">
              <a:solidFill>
                <a:schemeClr val="bg1"/>
              </a:solidFill>
              <a:latin typeface="Calibri"/>
            </a:endParaRPr>
          </a:p>
        </p:txBody>
      </p:sp>
      <p:sp>
        <p:nvSpPr>
          <p:cNvPr id="8" name="Retângulo 7">
            <a:extLst>
              <a:ext uri="{FF2B5EF4-FFF2-40B4-BE49-F238E27FC236}">
                <a16:creationId xmlns:a16="http://schemas.microsoft.com/office/drawing/2014/main" id="{143E6C87-7501-958E-70A3-55F7B977E0F5}"/>
              </a:ext>
            </a:extLst>
          </p:cNvPr>
          <p:cNvSpPr/>
          <p:nvPr/>
        </p:nvSpPr>
        <p:spPr>
          <a:xfrm>
            <a:off x="658953" y="8212277"/>
            <a:ext cx="8074585" cy="176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5" name="CaixaDeTexto 4">
            <a:extLst>
              <a:ext uri="{FF2B5EF4-FFF2-40B4-BE49-F238E27FC236}">
                <a16:creationId xmlns:a16="http://schemas.microsoft.com/office/drawing/2014/main" id="{7ED5CB43-297D-878E-D947-EDEA25F3A6E0}"/>
              </a:ext>
            </a:extLst>
          </p:cNvPr>
          <p:cNvSpPr txBox="1"/>
          <p:nvPr/>
        </p:nvSpPr>
        <p:spPr>
          <a:xfrm>
            <a:off x="3912094" y="2195094"/>
            <a:ext cx="1626422" cy="1811457"/>
          </a:xfrm>
          <a:prstGeom prst="rect">
            <a:avLst/>
          </a:prstGeom>
          <a:solidFill>
            <a:srgbClr val="CEB179"/>
          </a:solidFill>
          <a:ln>
            <a:noFill/>
          </a:ln>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685800">
              <a:lnSpc>
                <a:spcPct val="90000"/>
              </a:lnSpc>
              <a:spcBef>
                <a:spcPct val="0"/>
              </a:spcBef>
              <a:spcAft>
                <a:spcPts val="600"/>
              </a:spcAft>
            </a:pPr>
            <a:r>
              <a:rPr lang="en-US" sz="9600" b="1" dirty="0">
                <a:ln w="22225">
                  <a:solidFill>
                    <a:schemeClr val="tx1"/>
                  </a:solidFill>
                  <a:miter lim="800000"/>
                </a:ln>
                <a:solidFill>
                  <a:schemeClr val="bg1"/>
                </a:solidFill>
                <a:latin typeface="+mj-lt"/>
                <a:ea typeface="+mj-ea"/>
                <a:cs typeface="+mj-cs"/>
              </a:rPr>
              <a:t>05</a:t>
            </a:r>
          </a:p>
        </p:txBody>
      </p:sp>
      <p:sp>
        <p:nvSpPr>
          <p:cNvPr id="9" name="CaixaDeTexto 8">
            <a:extLst>
              <a:ext uri="{FF2B5EF4-FFF2-40B4-BE49-F238E27FC236}">
                <a16:creationId xmlns:a16="http://schemas.microsoft.com/office/drawing/2014/main" id="{D36FDD53-F022-55FE-6937-8DEDD8C51C86}"/>
              </a:ext>
            </a:extLst>
          </p:cNvPr>
          <p:cNvSpPr txBox="1"/>
          <p:nvPr/>
        </p:nvSpPr>
        <p:spPr>
          <a:xfrm>
            <a:off x="641225" y="8783619"/>
            <a:ext cx="8077348" cy="3785652"/>
          </a:xfrm>
          <a:prstGeom prst="rect">
            <a:avLst/>
          </a:prstGeom>
          <a:solidFill>
            <a:srgbClr val="CEB179"/>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400" i="1" dirty="0">
                <a:solidFill>
                  <a:schemeClr val="bg1"/>
                </a:solidFill>
                <a:latin typeface="Calibri"/>
                <a:ea typeface="+mn-lt"/>
                <a:cs typeface="+mn-lt"/>
              </a:rPr>
              <a:t>Tesouros Abissais:</a:t>
            </a:r>
            <a:r>
              <a:rPr lang="pt-BR" sz="2400" dirty="0">
                <a:solidFill>
                  <a:schemeClr val="bg1"/>
                </a:solidFill>
                <a:latin typeface="Calibri"/>
                <a:ea typeface="+mn-lt"/>
                <a:cs typeface="+mn-lt"/>
              </a:rPr>
              <a:t> Este tópico, revela casos de uso emocionantes de redes neurais em reconhecimento, processamento de linguagem natural e muito mais, descobrindo tesouros escondidos nos recônditos dos algoritmos.</a:t>
            </a:r>
            <a:endParaRPr lang="pt-BR" sz="2400">
              <a:solidFill>
                <a:schemeClr val="bg1"/>
              </a:solidFill>
              <a:latin typeface="Calibri"/>
              <a:ea typeface="+mn-lt"/>
              <a:cs typeface="+mn-lt"/>
            </a:endParaRPr>
          </a:p>
          <a:p>
            <a:pPr algn="just"/>
            <a:r>
              <a:rPr lang="pt-BR" sz="2400" i="1" dirty="0">
                <a:solidFill>
                  <a:schemeClr val="bg1"/>
                </a:solidFill>
                <a:latin typeface="Calibri"/>
                <a:ea typeface="+mn-lt"/>
                <a:cs typeface="+mn-lt"/>
              </a:rPr>
              <a:t>Ética dos Sete Mares: </a:t>
            </a:r>
            <a:r>
              <a:rPr lang="pt-BR" sz="2400" dirty="0">
                <a:solidFill>
                  <a:schemeClr val="bg1"/>
                </a:solidFill>
                <a:latin typeface="Calibri"/>
                <a:ea typeface="+mn-lt"/>
                <a:cs typeface="+mn-lt"/>
              </a:rPr>
              <a:t>Navegue com cautela enquanto discutimos as considerações éticas e legais na utilização das redes neurais, lembrando sempre das responsabilidades e implicações do uso dessas poderosas ferramentas.</a:t>
            </a:r>
            <a:endParaRPr lang="pt-BR" sz="2400">
              <a:solidFill>
                <a:schemeClr val="bg1"/>
              </a:solidFill>
              <a:latin typeface="Calibri"/>
              <a:ea typeface="+mn-lt"/>
              <a:cs typeface="+mn-lt"/>
            </a:endParaRPr>
          </a:p>
          <a:p>
            <a:pPr algn="just"/>
            <a:endParaRPr lang="pt-BR" sz="2400" dirty="0">
              <a:solidFill>
                <a:schemeClr val="bg1"/>
              </a:solidFill>
              <a:latin typeface="Calibri"/>
              <a:ea typeface="+mn-lt"/>
              <a:cs typeface="+mn-lt"/>
            </a:endParaRPr>
          </a:p>
        </p:txBody>
      </p:sp>
      <p:sp>
        <p:nvSpPr>
          <p:cNvPr id="10" name="Espaço Reservado para Rodapé 10">
            <a:extLst>
              <a:ext uri="{FF2B5EF4-FFF2-40B4-BE49-F238E27FC236}">
                <a16:creationId xmlns:a16="http://schemas.microsoft.com/office/drawing/2014/main" id="{6934AAE6-0BAA-2CCB-DD53-1437CC412D1B}"/>
              </a:ext>
            </a:extLst>
          </p:cNvPr>
          <p:cNvSpPr>
            <a:spLocks noGrp="1"/>
          </p:cNvSpPr>
          <p:nvPr>
            <p:ph type="ftr" sz="quarter" idx="11"/>
          </p:nvPr>
        </p:nvSpPr>
        <p:spPr>
          <a:xfrm>
            <a:off x="3108144" y="12023449"/>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86736248-1E9E-094A-B6A8-43E2903EEFA3}"/>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12</a:t>
            </a:r>
          </a:p>
        </p:txBody>
      </p:sp>
    </p:spTree>
    <p:extLst>
      <p:ext uri="{BB962C8B-B14F-4D97-AF65-F5344CB8AC3E}">
        <p14:creationId xmlns:p14="http://schemas.microsoft.com/office/powerpoint/2010/main" val="3563853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950856" y="2397143"/>
            <a:ext cx="780994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Neste trecho, lançamo-nos às profundezas dos casos de uso emocionantes das redes neurais, desvendando os segredos ocultos sob as ondas digitais. Explore exemplos intrigantes de como essas poderosas ferramentas são empregadas em diversas áreas, desde a identificação de padrões em imagens até a decifração de linguagem natural. Prepare-se para desbravar os mistérios escondidos nos recônditos dos algoritmos, onde o verdadeiro poder das redes neurais para desvendar tesouros valiosos é revelado.</a:t>
            </a:r>
            <a:endParaRPr lang="pt-BR" sz="2400">
              <a:latin typeface="Calibri"/>
              <a:ea typeface="+mn-lt"/>
              <a:cs typeface="+mn-lt"/>
            </a:endParaRPr>
          </a:p>
          <a:p>
            <a:endParaRPr lang="pt-BR" sz="2400" dirty="0">
              <a:latin typeface="Calibri"/>
              <a:ea typeface="Calibri"/>
              <a:cs typeface="Calibri"/>
            </a:endParaRPr>
          </a:p>
        </p:txBody>
      </p:sp>
      <p:sp>
        <p:nvSpPr>
          <p:cNvPr id="7" name="Titulo">
            <a:extLst>
              <a:ext uri="{FF2B5EF4-FFF2-40B4-BE49-F238E27FC236}">
                <a16:creationId xmlns:a16="http://schemas.microsoft.com/office/drawing/2014/main" id="{B71AF7DD-3F07-4CA6-43B4-4588DCB0CA83}"/>
              </a:ext>
            </a:extLst>
          </p:cNvPr>
          <p:cNvSpPr txBox="1"/>
          <p:nvPr/>
        </p:nvSpPr>
        <p:spPr>
          <a:xfrm>
            <a:off x="1021976" y="180547"/>
            <a:ext cx="70416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ea typeface="+mn-lt"/>
                <a:cs typeface="+mn-lt"/>
              </a:rPr>
              <a:t>Em busca do Tesouro Neural</a:t>
            </a:r>
            <a:endParaRPr lang="pt-BR" sz="4000" dirty="0">
              <a:latin typeface="Calibri"/>
            </a:endParaRPr>
          </a:p>
        </p:txBody>
      </p:sp>
      <p:sp>
        <p:nvSpPr>
          <p:cNvPr id="9" name="Subtitulo">
            <a:extLst>
              <a:ext uri="{FF2B5EF4-FFF2-40B4-BE49-F238E27FC236}">
                <a16:creationId xmlns:a16="http://schemas.microsoft.com/office/drawing/2014/main" id="{363E0357-775D-F005-04C4-5718E7C999EC}"/>
              </a:ext>
            </a:extLst>
          </p:cNvPr>
          <p:cNvSpPr txBox="1"/>
          <p:nvPr/>
        </p:nvSpPr>
        <p:spPr>
          <a:xfrm>
            <a:off x="1021976" y="1040069"/>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Tesouros Abissais</a:t>
            </a:r>
            <a:endParaRPr lang="pt-BR" sz="3200" i="1" dirty="0">
              <a:solidFill>
                <a:srgbClr val="0D0D0D"/>
              </a:solidFill>
              <a:latin typeface="Calibri"/>
            </a:endParaRP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119327" y="10662719"/>
            <a:ext cx="1077363" cy="1045676"/>
          </a:xfrm>
          <a:prstGeom prst="rect">
            <a:avLst/>
          </a:prstGeom>
        </p:spPr>
      </p:pic>
      <p:pic>
        <p:nvPicPr>
          <p:cNvPr id="2" name="Imagem 1" descr="tesouros abissais, piratas, redes neurais">
            <a:extLst>
              <a:ext uri="{FF2B5EF4-FFF2-40B4-BE49-F238E27FC236}">
                <a16:creationId xmlns:a16="http://schemas.microsoft.com/office/drawing/2014/main" id="{94F15A06-ED4F-4F6D-FDD3-52A7CE2DB8DD}"/>
              </a:ext>
            </a:extLst>
          </p:cNvPr>
          <p:cNvPicPr>
            <a:picLocks noChangeAspect="1"/>
          </p:cNvPicPr>
          <p:nvPr/>
        </p:nvPicPr>
        <p:blipFill>
          <a:blip r:embed="rId3"/>
          <a:stretch>
            <a:fillRect/>
          </a:stretch>
        </p:blipFill>
        <p:spPr>
          <a:xfrm>
            <a:off x="2836333" y="6546426"/>
            <a:ext cx="3644053" cy="3430693"/>
          </a:xfrm>
          <a:prstGeom prst="rect">
            <a:avLst/>
          </a:prstGeom>
          <a:ln>
            <a:noFill/>
          </a:ln>
        </p:spPr>
      </p:pic>
      <p:sp>
        <p:nvSpPr>
          <p:cNvPr id="10" name="Espaço Reservado para Rodapé 10">
            <a:extLst>
              <a:ext uri="{FF2B5EF4-FFF2-40B4-BE49-F238E27FC236}">
                <a16:creationId xmlns:a16="http://schemas.microsoft.com/office/drawing/2014/main" id="{028C8AE9-4A0A-A1B1-1028-9CBE2F2B67B6}"/>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11630373-A647-467C-9083-A5981B2DAAD3}"/>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13</a:t>
            </a:r>
          </a:p>
        </p:txBody>
      </p:sp>
    </p:spTree>
    <p:extLst>
      <p:ext uri="{BB962C8B-B14F-4D97-AF65-F5344CB8AC3E}">
        <p14:creationId xmlns:p14="http://schemas.microsoft.com/office/powerpoint/2010/main" val="2750960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950856" y="2207490"/>
            <a:ext cx="7809943"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Nesta parte da jornada, navegamos com cautela pelos mares turbulentos das considerações éticas e legais na utilização das redes neurais. Como verdadeiros corsários do conhecimento, discutimos as responsabilidades e implicações do uso dessas ferramentas poderosas, destacando questões prementes como privacidade, viés algorítmico, justiça e transparência. Mantenha-se firme e consciente do impacto de suas ações enquanto exploramos os tesouros neurais, garantindo que nossas descobertas sejam usadas para o bem comum em todos os sete mares digitais.</a:t>
            </a:r>
            <a:endParaRPr lang="pt-BR" sz="2400" dirty="0">
              <a:latin typeface="Calibri"/>
              <a:ea typeface="+mn-lt"/>
              <a:cs typeface="+mn-lt"/>
            </a:endParaRPr>
          </a:p>
          <a:p>
            <a:pPr algn="just"/>
            <a:endParaRPr lang="pt-BR" sz="2400" dirty="0">
              <a:solidFill>
                <a:srgbClr val="0D0D0D"/>
              </a:solidFill>
              <a:latin typeface="Calibri"/>
              <a:ea typeface="+mn-lt"/>
              <a:cs typeface="+mn-lt"/>
            </a:endParaRPr>
          </a:p>
          <a:p>
            <a:endParaRPr lang="pt-BR" sz="2400" dirty="0">
              <a:latin typeface="Calibri"/>
              <a:ea typeface="Calibri"/>
              <a:cs typeface="Calibri"/>
            </a:endParaRPr>
          </a:p>
        </p:txBody>
      </p:sp>
      <p:sp>
        <p:nvSpPr>
          <p:cNvPr id="7" name="Titulo">
            <a:extLst>
              <a:ext uri="{FF2B5EF4-FFF2-40B4-BE49-F238E27FC236}">
                <a16:creationId xmlns:a16="http://schemas.microsoft.com/office/drawing/2014/main" id="{B71AF7DD-3F07-4CA6-43B4-4588DCB0CA83}"/>
              </a:ext>
            </a:extLst>
          </p:cNvPr>
          <p:cNvSpPr txBox="1"/>
          <p:nvPr/>
        </p:nvSpPr>
        <p:spPr>
          <a:xfrm>
            <a:off x="1021976" y="180547"/>
            <a:ext cx="70416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ea typeface="+mn-lt"/>
                <a:cs typeface="+mn-lt"/>
              </a:rPr>
              <a:t>Em busca do Tesouro Neural</a:t>
            </a:r>
            <a:endParaRPr lang="pt-BR" sz="4000" dirty="0">
              <a:latin typeface="Calibri"/>
            </a:endParaRPr>
          </a:p>
        </p:txBody>
      </p:sp>
      <p:sp>
        <p:nvSpPr>
          <p:cNvPr id="9" name="Subtitulo">
            <a:extLst>
              <a:ext uri="{FF2B5EF4-FFF2-40B4-BE49-F238E27FC236}">
                <a16:creationId xmlns:a16="http://schemas.microsoft.com/office/drawing/2014/main" id="{363E0357-775D-F005-04C4-5718E7C999EC}"/>
              </a:ext>
            </a:extLst>
          </p:cNvPr>
          <p:cNvSpPr txBox="1"/>
          <p:nvPr/>
        </p:nvSpPr>
        <p:spPr>
          <a:xfrm>
            <a:off x="1021976" y="1040069"/>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Ética dos Sete Mares</a:t>
            </a:r>
            <a:endParaRPr lang="pt-BR" sz="3200" i="1" dirty="0">
              <a:solidFill>
                <a:srgbClr val="0D0D0D"/>
              </a:solidFill>
              <a:latin typeface="Calibri"/>
            </a:endParaRP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119327" y="10662719"/>
            <a:ext cx="1077363" cy="1045676"/>
          </a:xfrm>
          <a:prstGeom prst="rect">
            <a:avLst/>
          </a:prstGeom>
        </p:spPr>
      </p:pic>
      <p:pic>
        <p:nvPicPr>
          <p:cNvPr id="6" name="Imagem 5" descr="MANUSCRITO, PIRATAS, REDES NEURAIS">
            <a:extLst>
              <a:ext uri="{FF2B5EF4-FFF2-40B4-BE49-F238E27FC236}">
                <a16:creationId xmlns:a16="http://schemas.microsoft.com/office/drawing/2014/main" id="{9D20613F-AA34-1EC4-BE95-4F2A1A46DD75}"/>
              </a:ext>
            </a:extLst>
          </p:cNvPr>
          <p:cNvPicPr>
            <a:picLocks noChangeAspect="1"/>
          </p:cNvPicPr>
          <p:nvPr/>
        </p:nvPicPr>
        <p:blipFill>
          <a:blip r:embed="rId3"/>
          <a:stretch>
            <a:fillRect/>
          </a:stretch>
        </p:blipFill>
        <p:spPr>
          <a:xfrm>
            <a:off x="2812627" y="6522720"/>
            <a:ext cx="3715173" cy="3715173"/>
          </a:xfrm>
          <a:prstGeom prst="rect">
            <a:avLst/>
          </a:prstGeom>
          <a:ln>
            <a:noFill/>
          </a:ln>
        </p:spPr>
      </p:pic>
      <p:sp>
        <p:nvSpPr>
          <p:cNvPr id="11" name="Espaço Reservado para Rodapé 10">
            <a:extLst>
              <a:ext uri="{FF2B5EF4-FFF2-40B4-BE49-F238E27FC236}">
                <a16:creationId xmlns:a16="http://schemas.microsoft.com/office/drawing/2014/main" id="{CDB0F410-456E-7BAE-A7F9-8B8BBD16C24E}"/>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3" name="CaixaDeTexto 12">
            <a:extLst>
              <a:ext uri="{FF2B5EF4-FFF2-40B4-BE49-F238E27FC236}">
                <a16:creationId xmlns:a16="http://schemas.microsoft.com/office/drawing/2014/main" id="{5C290F5C-0BA3-9E89-1AA6-0E8C2399738D}"/>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14</a:t>
            </a:r>
          </a:p>
        </p:txBody>
      </p:sp>
    </p:spTree>
    <p:extLst>
      <p:ext uri="{BB962C8B-B14F-4D97-AF65-F5344CB8AC3E}">
        <p14:creationId xmlns:p14="http://schemas.microsoft.com/office/powerpoint/2010/main" val="1256453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C211788-AA3C-360F-28DE-E28290D1BE28}"/>
              </a:ext>
            </a:extLst>
          </p:cNvPr>
          <p:cNvSpPr/>
          <p:nvPr/>
        </p:nvSpPr>
        <p:spPr>
          <a:xfrm>
            <a:off x="0" y="0"/>
            <a:ext cx="9628093" cy="12801599"/>
          </a:xfrm>
          <a:prstGeom prst="rect">
            <a:avLst/>
          </a:prstGeom>
          <a:solidFill>
            <a:srgbClr val="CEB1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ulo">
            <a:extLst>
              <a:ext uri="{FF2B5EF4-FFF2-40B4-BE49-F238E27FC236}">
                <a16:creationId xmlns:a16="http://schemas.microsoft.com/office/drawing/2014/main" id="{01DDBEAF-1675-174C-DF57-022A9DB74059}"/>
              </a:ext>
            </a:extLst>
          </p:cNvPr>
          <p:cNvSpPr txBox="1"/>
          <p:nvPr/>
        </p:nvSpPr>
        <p:spPr>
          <a:xfrm>
            <a:off x="671149" y="5411827"/>
            <a:ext cx="871037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8800" b="1" dirty="0">
                <a:solidFill>
                  <a:schemeClr val="bg1"/>
                </a:solidFill>
                <a:latin typeface="Calibri"/>
                <a:ea typeface="+mn-lt"/>
                <a:cs typeface="+mn-lt"/>
              </a:rPr>
              <a:t>Rumo </a:t>
            </a:r>
            <a:endParaRPr lang="pt-BR" sz="8800" dirty="0">
              <a:solidFill>
                <a:schemeClr val="bg1"/>
              </a:solidFill>
              <a:latin typeface="Calibri"/>
              <a:ea typeface="Calibri"/>
              <a:cs typeface="Calibri"/>
            </a:endParaRPr>
          </a:p>
          <a:p>
            <a:r>
              <a:rPr lang="pt-BR" sz="8800" b="1" dirty="0">
                <a:solidFill>
                  <a:schemeClr val="bg1"/>
                </a:solidFill>
                <a:latin typeface="Calibri"/>
                <a:ea typeface="+mn-lt"/>
                <a:cs typeface="+mn-lt"/>
              </a:rPr>
              <a:t>à Aventura Final</a:t>
            </a:r>
            <a:endParaRPr lang="pt-BR" sz="8800">
              <a:solidFill>
                <a:schemeClr val="bg1"/>
              </a:solidFill>
              <a:latin typeface="Calibri"/>
              <a:ea typeface="Calibri"/>
              <a:cs typeface="Calibri"/>
            </a:endParaRPr>
          </a:p>
        </p:txBody>
      </p:sp>
      <p:sp>
        <p:nvSpPr>
          <p:cNvPr id="8" name="Retângulo 7">
            <a:extLst>
              <a:ext uri="{FF2B5EF4-FFF2-40B4-BE49-F238E27FC236}">
                <a16:creationId xmlns:a16="http://schemas.microsoft.com/office/drawing/2014/main" id="{143E6C87-7501-958E-70A3-55F7B977E0F5}"/>
              </a:ext>
            </a:extLst>
          </p:cNvPr>
          <p:cNvSpPr/>
          <p:nvPr/>
        </p:nvSpPr>
        <p:spPr>
          <a:xfrm>
            <a:off x="658953" y="8212277"/>
            <a:ext cx="8074585" cy="176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5" name="CaixaDeTexto 4">
            <a:extLst>
              <a:ext uri="{FF2B5EF4-FFF2-40B4-BE49-F238E27FC236}">
                <a16:creationId xmlns:a16="http://schemas.microsoft.com/office/drawing/2014/main" id="{7ED5CB43-297D-878E-D947-EDEA25F3A6E0}"/>
              </a:ext>
            </a:extLst>
          </p:cNvPr>
          <p:cNvSpPr txBox="1"/>
          <p:nvPr/>
        </p:nvSpPr>
        <p:spPr>
          <a:xfrm>
            <a:off x="3912094" y="2195094"/>
            <a:ext cx="1626422" cy="1811457"/>
          </a:xfrm>
          <a:prstGeom prst="rect">
            <a:avLst/>
          </a:prstGeom>
          <a:solidFill>
            <a:srgbClr val="CEB179"/>
          </a:solidFill>
          <a:ln>
            <a:noFill/>
          </a:ln>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685800">
              <a:lnSpc>
                <a:spcPct val="90000"/>
              </a:lnSpc>
              <a:spcBef>
                <a:spcPct val="0"/>
              </a:spcBef>
              <a:spcAft>
                <a:spcPts val="600"/>
              </a:spcAft>
            </a:pPr>
            <a:r>
              <a:rPr lang="en-US" sz="9600" b="1" dirty="0">
                <a:ln w="22225">
                  <a:solidFill>
                    <a:schemeClr val="tx1"/>
                  </a:solidFill>
                  <a:miter lim="800000"/>
                </a:ln>
                <a:solidFill>
                  <a:schemeClr val="bg1"/>
                </a:solidFill>
                <a:latin typeface="+mj-lt"/>
                <a:ea typeface="+mj-ea"/>
                <a:cs typeface="+mj-cs"/>
              </a:rPr>
              <a:t>06</a:t>
            </a:r>
          </a:p>
        </p:txBody>
      </p:sp>
      <p:sp>
        <p:nvSpPr>
          <p:cNvPr id="9" name="CaixaDeTexto 8">
            <a:extLst>
              <a:ext uri="{FF2B5EF4-FFF2-40B4-BE49-F238E27FC236}">
                <a16:creationId xmlns:a16="http://schemas.microsoft.com/office/drawing/2014/main" id="{D36FDD53-F022-55FE-6937-8DEDD8C51C86}"/>
              </a:ext>
            </a:extLst>
          </p:cNvPr>
          <p:cNvSpPr txBox="1"/>
          <p:nvPr/>
        </p:nvSpPr>
        <p:spPr>
          <a:xfrm>
            <a:off x="759758" y="8783619"/>
            <a:ext cx="7935109" cy="3785652"/>
          </a:xfrm>
          <a:prstGeom prst="rect">
            <a:avLst/>
          </a:prstGeom>
          <a:solidFill>
            <a:srgbClr val="CEB179"/>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400" dirty="0">
                <a:solidFill>
                  <a:schemeClr val="bg1"/>
                </a:solidFill>
                <a:latin typeface="Calibri"/>
                <a:ea typeface="+mn-lt"/>
                <a:cs typeface="+mn-lt"/>
              </a:rPr>
              <a:t>Horizontes Inexplorados: Prepare-se para desvendar os horizontes inexplorados do mundo das redes neurais. Explore desafios e oportunidades futuras que aguardam os navegadores audaciosos deste vasto mar neural.</a:t>
            </a:r>
          </a:p>
          <a:p>
            <a:pPr algn="just"/>
            <a:r>
              <a:rPr lang="pt-BR" sz="2400" dirty="0">
                <a:solidFill>
                  <a:schemeClr val="bg1"/>
                </a:solidFill>
                <a:latin typeface="Calibri"/>
                <a:ea typeface="+mn-lt"/>
                <a:cs typeface="+mn-lt"/>
              </a:rPr>
              <a:t>Mapas e Recursos para os Navegadores: Este capítulo oferece mapas e recursos valiosos para continuar sua exploração do aprendizado de máquina. Equipe-se com o conhecimento necessário para enfrentar qualquer desafio que o futuro possa trazer.</a:t>
            </a:r>
          </a:p>
          <a:p>
            <a:pPr algn="just"/>
            <a:endParaRPr lang="pt-BR" sz="2400" dirty="0">
              <a:solidFill>
                <a:schemeClr val="bg1"/>
              </a:solidFill>
              <a:latin typeface="Calibri"/>
              <a:ea typeface="+mn-lt"/>
              <a:cs typeface="+mn-lt"/>
            </a:endParaRPr>
          </a:p>
        </p:txBody>
      </p:sp>
      <p:sp>
        <p:nvSpPr>
          <p:cNvPr id="10" name="Espaço Reservado para Rodapé 10">
            <a:extLst>
              <a:ext uri="{FF2B5EF4-FFF2-40B4-BE49-F238E27FC236}">
                <a16:creationId xmlns:a16="http://schemas.microsoft.com/office/drawing/2014/main" id="{D1C6C57E-4B58-6571-FC4A-B8A7B72B5268}"/>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47351DA2-0A2C-F539-81B8-5EA54C79787B}"/>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15</a:t>
            </a:r>
          </a:p>
        </p:txBody>
      </p:sp>
    </p:spTree>
    <p:extLst>
      <p:ext uri="{BB962C8B-B14F-4D97-AF65-F5344CB8AC3E}">
        <p14:creationId xmlns:p14="http://schemas.microsoft.com/office/powerpoint/2010/main" val="40962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951638" y="1826879"/>
            <a:ext cx="7880281" cy="102489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Neste emocionante segmento, nos preparamos para navegar além dos horizontes conhecidos do mundo das redes neurais. Em um mar repleto de possibilidades e desafios, os navegadores audaciosos são convidados a explorar territórios inexplorados da inteligência artificial. Aqui, encontraremos os mais recentes avanços em arquiteturas de redes neurais, algoritmos inovadores e aplicações revolucionárias que estão moldando o futuro da tecnologia.</a:t>
            </a:r>
            <a:endParaRPr lang="pt-BR" sz="2400" dirty="0">
              <a:latin typeface="Calibri"/>
              <a:ea typeface="Calibri"/>
              <a:cs typeface="Calibri"/>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r>
              <a:rPr lang="pt-BR" sz="2400" dirty="0">
                <a:solidFill>
                  <a:srgbClr val="0D0D0D"/>
                </a:solidFill>
                <a:latin typeface="Calibri"/>
                <a:ea typeface="+mn-lt"/>
                <a:cs typeface="+mn-lt"/>
              </a:rPr>
              <a:t>Através da descoberta dessas novas fronteiras, vislumbraremos um mundo de oportunidades, desde o reconhecimento de padrões avançado até a geração de conteúdo criativo. Prepare-se para mergulhar em desafios emocionantes e para testemunhar o poder transformador das redes neurais em ação. Esta é a jornada dos navegadores destemidos, rumo aos horizontes inexplorados que definirão o próximo capítulo da inteligência artificial.</a:t>
            </a:r>
            <a:endParaRPr lang="pt-BR" sz="2400" dirty="0">
              <a:latin typeface="Calibri"/>
              <a:ea typeface="Calibri"/>
              <a:cs typeface="Calibri"/>
            </a:endParaRPr>
          </a:p>
          <a:p>
            <a:pPr algn="just"/>
            <a:endParaRPr lang="pt-BR" sz="2400" dirty="0">
              <a:solidFill>
                <a:srgbClr val="0D0D0D"/>
              </a:solidFill>
              <a:latin typeface="Calibri"/>
              <a:ea typeface="+mn-lt"/>
              <a:cs typeface="+mn-lt"/>
            </a:endParaRPr>
          </a:p>
          <a:p>
            <a:endParaRPr lang="pt-BR" dirty="0"/>
          </a:p>
          <a:p>
            <a:endParaRPr lang="pt-BR" dirty="0"/>
          </a:p>
        </p:txBody>
      </p:sp>
      <p:sp>
        <p:nvSpPr>
          <p:cNvPr id="7" name="Titulo">
            <a:extLst>
              <a:ext uri="{FF2B5EF4-FFF2-40B4-BE49-F238E27FC236}">
                <a16:creationId xmlns:a16="http://schemas.microsoft.com/office/drawing/2014/main" id="{B71AF7DD-3F07-4CA6-43B4-4588DCB0CA83}"/>
              </a:ext>
            </a:extLst>
          </p:cNvPr>
          <p:cNvSpPr txBox="1"/>
          <p:nvPr/>
        </p:nvSpPr>
        <p:spPr>
          <a:xfrm>
            <a:off x="1021976" y="180547"/>
            <a:ext cx="70416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ea typeface="+mn-lt"/>
                <a:cs typeface="+mn-lt"/>
              </a:rPr>
              <a:t>Rumo À Aventura Final</a:t>
            </a:r>
            <a:endParaRPr lang="pt-BR" sz="4000" dirty="0">
              <a:latin typeface="Calibri"/>
            </a:endParaRPr>
          </a:p>
        </p:txBody>
      </p:sp>
      <p:sp>
        <p:nvSpPr>
          <p:cNvPr id="9" name="Subtitulo">
            <a:extLst>
              <a:ext uri="{FF2B5EF4-FFF2-40B4-BE49-F238E27FC236}">
                <a16:creationId xmlns:a16="http://schemas.microsoft.com/office/drawing/2014/main" id="{363E0357-775D-F005-04C4-5718E7C999EC}"/>
              </a:ext>
            </a:extLst>
          </p:cNvPr>
          <p:cNvSpPr txBox="1"/>
          <p:nvPr/>
        </p:nvSpPr>
        <p:spPr>
          <a:xfrm>
            <a:off x="1021976" y="1049968"/>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Horizontes Inexplorados</a:t>
            </a:r>
            <a:endParaRPr lang="pt-BR" sz="3200" i="1" dirty="0">
              <a:solidFill>
                <a:srgbClr val="0D0D0D"/>
              </a:solidFill>
              <a:latin typeface="Calibri"/>
            </a:endParaRP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260004" y="11190257"/>
            <a:ext cx="1077363" cy="1045676"/>
          </a:xfrm>
          <a:prstGeom prst="rect">
            <a:avLst/>
          </a:prstGeom>
        </p:spPr>
      </p:pic>
      <p:pic>
        <p:nvPicPr>
          <p:cNvPr id="2" name="Imagem 1" descr="horizontes inexplorados, piratas e redes neurais">
            <a:extLst>
              <a:ext uri="{FF2B5EF4-FFF2-40B4-BE49-F238E27FC236}">
                <a16:creationId xmlns:a16="http://schemas.microsoft.com/office/drawing/2014/main" id="{1B832DD9-E539-0D82-E2B6-8984EFF1B52A}"/>
              </a:ext>
            </a:extLst>
          </p:cNvPr>
          <p:cNvPicPr>
            <a:picLocks noChangeAspect="1"/>
          </p:cNvPicPr>
          <p:nvPr/>
        </p:nvPicPr>
        <p:blipFill>
          <a:blip r:embed="rId3"/>
          <a:stretch>
            <a:fillRect/>
          </a:stretch>
        </p:blipFill>
        <p:spPr>
          <a:xfrm>
            <a:off x="3429000" y="5257799"/>
            <a:ext cx="2743200" cy="2743200"/>
          </a:xfrm>
          <a:prstGeom prst="rect">
            <a:avLst/>
          </a:prstGeom>
        </p:spPr>
      </p:pic>
      <p:sp>
        <p:nvSpPr>
          <p:cNvPr id="10" name="Espaço Reservado para Rodapé 10">
            <a:extLst>
              <a:ext uri="{FF2B5EF4-FFF2-40B4-BE49-F238E27FC236}">
                <a16:creationId xmlns:a16="http://schemas.microsoft.com/office/drawing/2014/main" id="{D08806DD-531F-9B97-3D4F-11BF38FDA48E}"/>
              </a:ext>
            </a:extLst>
          </p:cNvPr>
          <p:cNvSpPr>
            <a:spLocks noGrp="1"/>
          </p:cNvSpPr>
          <p:nvPr>
            <p:ph type="ftr" sz="quarter" idx="11"/>
          </p:nvPr>
        </p:nvSpPr>
        <p:spPr>
          <a:xfrm>
            <a:off x="3178483" y="12076202"/>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267901CF-26D8-FC51-6D9F-F35BD3E0DD64}"/>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16</a:t>
            </a:r>
          </a:p>
        </p:txBody>
      </p:sp>
    </p:spTree>
    <p:extLst>
      <p:ext uri="{BB962C8B-B14F-4D97-AF65-F5344CB8AC3E}">
        <p14:creationId xmlns:p14="http://schemas.microsoft.com/office/powerpoint/2010/main" val="320094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951638" y="1826880"/>
            <a:ext cx="7880281" cy="99719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Como verdadeiros exploradores, é essencial estar equipado com os mapas e recursos adequados para navegar pelos mares do aprendizado de máquina. Neste capítulo final, oferecemos uma rica coleção de guias práticos, tutoriais detalhados e bibliotecas de código-fonte para capacitar os navegadores em sua jornada. Desde ferramentas essenciais de pré-processamento de dados até estratégias avançadas de ajuste de modelos, cada recurso foi cuidadosamente selecionado para ajudá-lo a enfrentar os desafios mais complexos com confiança.</a:t>
            </a:r>
            <a:endParaRPr lang="pt-BR" sz="2400" dirty="0">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r>
              <a:rPr lang="pt-BR" sz="2400" dirty="0">
                <a:solidFill>
                  <a:srgbClr val="0D0D0D"/>
                </a:solidFill>
                <a:latin typeface="Calibri"/>
                <a:ea typeface="+mn-lt"/>
                <a:cs typeface="+mn-lt"/>
              </a:rPr>
              <a:t>Esteja preparado para enfrentar qualquer obstáculo que o futuro possa trazer, sabendo que você possui as ferramentas necessárias para navegar com sucesso pelos mares do aprendizado de máquina. Com este arsenal ao seu lado, você está pronto para conquistar os desafios do desconhecido e desvendar os segredos mais profundos das redes neurais.</a:t>
            </a:r>
            <a:endParaRPr lang="pt-BR" sz="2400">
              <a:latin typeface="Calibri"/>
              <a:ea typeface="Calibri"/>
              <a:cs typeface="Calibri"/>
            </a:endParaRPr>
          </a:p>
          <a:p>
            <a:pPr algn="just"/>
            <a:endParaRPr lang="pt-BR" sz="2400" dirty="0">
              <a:solidFill>
                <a:srgbClr val="0D0D0D"/>
              </a:solidFill>
              <a:latin typeface="Calibri"/>
              <a:ea typeface="+mn-lt"/>
              <a:cs typeface="+mn-lt"/>
            </a:endParaRPr>
          </a:p>
          <a:p>
            <a:endParaRPr lang="pt-BR" dirty="0"/>
          </a:p>
        </p:txBody>
      </p:sp>
      <p:sp>
        <p:nvSpPr>
          <p:cNvPr id="7" name="Titulo">
            <a:extLst>
              <a:ext uri="{FF2B5EF4-FFF2-40B4-BE49-F238E27FC236}">
                <a16:creationId xmlns:a16="http://schemas.microsoft.com/office/drawing/2014/main" id="{B71AF7DD-3F07-4CA6-43B4-4588DCB0CA83}"/>
              </a:ext>
            </a:extLst>
          </p:cNvPr>
          <p:cNvSpPr txBox="1"/>
          <p:nvPr/>
        </p:nvSpPr>
        <p:spPr>
          <a:xfrm>
            <a:off x="1021976" y="180547"/>
            <a:ext cx="70416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ea typeface="+mn-lt"/>
                <a:cs typeface="+mn-lt"/>
              </a:rPr>
              <a:t>Rumo À Aventura Final</a:t>
            </a:r>
            <a:endParaRPr lang="pt-BR" sz="4000" dirty="0">
              <a:latin typeface="Calibri"/>
            </a:endParaRPr>
          </a:p>
        </p:txBody>
      </p:sp>
      <p:sp>
        <p:nvSpPr>
          <p:cNvPr id="9" name="Subtitulo">
            <a:extLst>
              <a:ext uri="{FF2B5EF4-FFF2-40B4-BE49-F238E27FC236}">
                <a16:creationId xmlns:a16="http://schemas.microsoft.com/office/drawing/2014/main" id="{363E0357-775D-F005-04C4-5718E7C999EC}"/>
              </a:ext>
            </a:extLst>
          </p:cNvPr>
          <p:cNvSpPr txBox="1"/>
          <p:nvPr/>
        </p:nvSpPr>
        <p:spPr>
          <a:xfrm>
            <a:off x="1021976" y="1049968"/>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Mapas e Recursos Para os Navegadores</a:t>
            </a: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084157" y="11067166"/>
            <a:ext cx="1077363" cy="1045676"/>
          </a:xfrm>
          <a:prstGeom prst="rect">
            <a:avLst/>
          </a:prstGeom>
        </p:spPr>
      </p:pic>
      <p:pic>
        <p:nvPicPr>
          <p:cNvPr id="2" name="Imagem 1" descr="Mapas e Recursos para os Navegadores e redes neurais">
            <a:extLst>
              <a:ext uri="{FF2B5EF4-FFF2-40B4-BE49-F238E27FC236}">
                <a16:creationId xmlns:a16="http://schemas.microsoft.com/office/drawing/2014/main" id="{689EDF99-88AE-5CF7-5DD8-3FC4902602DF}"/>
              </a:ext>
            </a:extLst>
          </p:cNvPr>
          <p:cNvPicPr>
            <a:picLocks noChangeAspect="1"/>
          </p:cNvPicPr>
          <p:nvPr/>
        </p:nvPicPr>
        <p:blipFill>
          <a:blip r:embed="rId3"/>
          <a:stretch>
            <a:fillRect/>
          </a:stretch>
        </p:blipFill>
        <p:spPr>
          <a:xfrm>
            <a:off x="3622431" y="5961184"/>
            <a:ext cx="2479432" cy="2479432"/>
          </a:xfrm>
          <a:prstGeom prst="rect">
            <a:avLst/>
          </a:prstGeom>
          <a:ln>
            <a:noFill/>
          </a:ln>
        </p:spPr>
      </p:pic>
      <p:sp>
        <p:nvSpPr>
          <p:cNvPr id="10" name="Espaço Reservado para Rodapé 10">
            <a:extLst>
              <a:ext uri="{FF2B5EF4-FFF2-40B4-BE49-F238E27FC236}">
                <a16:creationId xmlns:a16="http://schemas.microsoft.com/office/drawing/2014/main" id="{2F902A9A-E78E-8A8C-3710-56E7BB7B9D62}"/>
              </a:ext>
            </a:extLst>
          </p:cNvPr>
          <p:cNvSpPr>
            <a:spLocks noGrp="1"/>
          </p:cNvSpPr>
          <p:nvPr>
            <p:ph type="ftr" sz="quarter" idx="11"/>
          </p:nvPr>
        </p:nvSpPr>
        <p:spPr>
          <a:xfrm>
            <a:off x="3020221" y="12023449"/>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598C917F-BFE7-F15E-0C03-351991C2FAE7}"/>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17</a:t>
            </a:r>
          </a:p>
        </p:txBody>
      </p:sp>
    </p:spTree>
    <p:extLst>
      <p:ext uri="{BB962C8B-B14F-4D97-AF65-F5344CB8AC3E}">
        <p14:creationId xmlns:p14="http://schemas.microsoft.com/office/powerpoint/2010/main" val="1749913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C211788-AA3C-360F-28DE-E28290D1BE28}"/>
              </a:ext>
            </a:extLst>
          </p:cNvPr>
          <p:cNvSpPr/>
          <p:nvPr/>
        </p:nvSpPr>
        <p:spPr>
          <a:xfrm>
            <a:off x="0" y="0"/>
            <a:ext cx="9628093" cy="12801599"/>
          </a:xfrm>
          <a:prstGeom prst="rect">
            <a:avLst/>
          </a:prstGeom>
          <a:solidFill>
            <a:srgbClr val="CEB1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ulo">
            <a:extLst>
              <a:ext uri="{FF2B5EF4-FFF2-40B4-BE49-F238E27FC236}">
                <a16:creationId xmlns:a16="http://schemas.microsoft.com/office/drawing/2014/main" id="{01DDBEAF-1675-174C-DF57-022A9DB74059}"/>
              </a:ext>
            </a:extLst>
          </p:cNvPr>
          <p:cNvSpPr txBox="1"/>
          <p:nvPr/>
        </p:nvSpPr>
        <p:spPr>
          <a:xfrm>
            <a:off x="939446" y="6753312"/>
            <a:ext cx="773301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8800" b="1" dirty="0">
                <a:solidFill>
                  <a:schemeClr val="bg1"/>
                </a:solidFill>
                <a:latin typeface="Calibri"/>
                <a:ea typeface="+mn-lt"/>
                <a:cs typeface="+mn-lt"/>
              </a:rPr>
              <a:t>Agradecimentos</a:t>
            </a:r>
            <a:endParaRPr lang="pt-BR" dirty="0">
              <a:solidFill>
                <a:schemeClr val="bg1"/>
              </a:solidFill>
            </a:endParaRPr>
          </a:p>
        </p:txBody>
      </p:sp>
      <p:sp>
        <p:nvSpPr>
          <p:cNvPr id="8" name="Retângulo 7">
            <a:extLst>
              <a:ext uri="{FF2B5EF4-FFF2-40B4-BE49-F238E27FC236}">
                <a16:creationId xmlns:a16="http://schemas.microsoft.com/office/drawing/2014/main" id="{143E6C87-7501-958E-70A3-55F7B977E0F5}"/>
              </a:ext>
            </a:extLst>
          </p:cNvPr>
          <p:cNvSpPr/>
          <p:nvPr/>
        </p:nvSpPr>
        <p:spPr>
          <a:xfrm>
            <a:off x="658953" y="8212277"/>
            <a:ext cx="8074585" cy="176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0" name="Espaço Reservado para Rodapé 10">
            <a:extLst>
              <a:ext uri="{FF2B5EF4-FFF2-40B4-BE49-F238E27FC236}">
                <a16:creationId xmlns:a16="http://schemas.microsoft.com/office/drawing/2014/main" id="{6249C5B4-F0C9-CD93-C432-2AB56425C6D6}"/>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CA3171EF-FB38-7499-D1F7-1533885C62D6}"/>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18</a:t>
            </a:r>
          </a:p>
        </p:txBody>
      </p:sp>
    </p:spTree>
    <p:extLst>
      <p:ext uri="{BB962C8B-B14F-4D97-AF65-F5344CB8AC3E}">
        <p14:creationId xmlns:p14="http://schemas.microsoft.com/office/powerpoint/2010/main" val="3630216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C211788-AA3C-360F-28DE-E28290D1BE28}"/>
              </a:ext>
            </a:extLst>
          </p:cNvPr>
          <p:cNvSpPr/>
          <p:nvPr/>
        </p:nvSpPr>
        <p:spPr>
          <a:xfrm>
            <a:off x="0" y="0"/>
            <a:ext cx="9628093" cy="12801599"/>
          </a:xfrm>
          <a:prstGeom prst="rect">
            <a:avLst/>
          </a:prstGeom>
          <a:solidFill>
            <a:srgbClr val="CEB1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ulo">
            <a:extLst>
              <a:ext uri="{FF2B5EF4-FFF2-40B4-BE49-F238E27FC236}">
                <a16:creationId xmlns:a16="http://schemas.microsoft.com/office/drawing/2014/main" id="{01DDBEAF-1675-174C-DF57-022A9DB74059}"/>
              </a:ext>
            </a:extLst>
          </p:cNvPr>
          <p:cNvSpPr txBox="1"/>
          <p:nvPr/>
        </p:nvSpPr>
        <p:spPr>
          <a:xfrm>
            <a:off x="1020771" y="5411827"/>
            <a:ext cx="741946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8800" b="1" dirty="0">
                <a:solidFill>
                  <a:schemeClr val="bg1"/>
                </a:solidFill>
                <a:latin typeface="Calibri"/>
                <a:cs typeface="Calibri"/>
              </a:rPr>
              <a:t>Introdução as redes piratas</a:t>
            </a:r>
          </a:p>
        </p:txBody>
      </p:sp>
      <p:sp>
        <p:nvSpPr>
          <p:cNvPr id="8" name="Retângulo 7">
            <a:extLst>
              <a:ext uri="{FF2B5EF4-FFF2-40B4-BE49-F238E27FC236}">
                <a16:creationId xmlns:a16="http://schemas.microsoft.com/office/drawing/2014/main" id="{143E6C87-7501-958E-70A3-55F7B977E0F5}"/>
              </a:ext>
            </a:extLst>
          </p:cNvPr>
          <p:cNvSpPr/>
          <p:nvPr/>
        </p:nvSpPr>
        <p:spPr>
          <a:xfrm>
            <a:off x="658953" y="8212277"/>
            <a:ext cx="8074585" cy="176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5" name="CaixaDeTexto 4">
            <a:extLst>
              <a:ext uri="{FF2B5EF4-FFF2-40B4-BE49-F238E27FC236}">
                <a16:creationId xmlns:a16="http://schemas.microsoft.com/office/drawing/2014/main" id="{7ED5CB43-297D-878E-D947-EDEA25F3A6E0}"/>
              </a:ext>
            </a:extLst>
          </p:cNvPr>
          <p:cNvSpPr txBox="1"/>
          <p:nvPr/>
        </p:nvSpPr>
        <p:spPr>
          <a:xfrm>
            <a:off x="3912094" y="2195094"/>
            <a:ext cx="1626422" cy="1811457"/>
          </a:xfrm>
          <a:prstGeom prst="rect">
            <a:avLst/>
          </a:prstGeom>
          <a:solidFill>
            <a:srgbClr val="CEB179"/>
          </a:solidFill>
          <a:ln>
            <a:noFill/>
          </a:ln>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685800">
              <a:lnSpc>
                <a:spcPct val="90000"/>
              </a:lnSpc>
              <a:spcBef>
                <a:spcPct val="0"/>
              </a:spcBef>
              <a:spcAft>
                <a:spcPts val="600"/>
              </a:spcAft>
            </a:pPr>
            <a:r>
              <a:rPr lang="en-US" sz="9600" b="1" dirty="0">
                <a:ln w="22225">
                  <a:solidFill>
                    <a:schemeClr val="tx1"/>
                  </a:solidFill>
                  <a:miter lim="800000"/>
                </a:ln>
                <a:solidFill>
                  <a:schemeClr val="bg1"/>
                </a:solidFill>
                <a:latin typeface="+mj-lt"/>
                <a:ea typeface="+mj-ea"/>
                <a:cs typeface="+mj-cs"/>
              </a:rPr>
              <a:t>01</a:t>
            </a:r>
          </a:p>
        </p:txBody>
      </p:sp>
      <p:sp>
        <p:nvSpPr>
          <p:cNvPr id="9" name="CaixaDeTexto 8">
            <a:extLst>
              <a:ext uri="{FF2B5EF4-FFF2-40B4-BE49-F238E27FC236}">
                <a16:creationId xmlns:a16="http://schemas.microsoft.com/office/drawing/2014/main" id="{D36FDD53-F022-55FE-6937-8DEDD8C51C86}"/>
              </a:ext>
            </a:extLst>
          </p:cNvPr>
          <p:cNvSpPr txBox="1"/>
          <p:nvPr/>
        </p:nvSpPr>
        <p:spPr>
          <a:xfrm>
            <a:off x="1028699" y="8783619"/>
            <a:ext cx="694002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400" dirty="0">
                <a:solidFill>
                  <a:schemeClr val="bg1"/>
                </a:solidFill>
                <a:latin typeface="Calibri"/>
                <a:ea typeface="+mn-lt"/>
                <a:cs typeface="+mn-lt"/>
              </a:rPr>
              <a:t>Prepare-se para içar as velas e zarpar rumo aos vastos oceanos do aprendizado de máquina, onde piratas cibernéticos e navegadores destemidos se unem em busca do conhecimento mais valioso.</a:t>
            </a:r>
            <a:endParaRPr lang="pt-BR" sz="2400" dirty="0">
              <a:solidFill>
                <a:schemeClr val="bg1"/>
              </a:solidFill>
              <a:latin typeface="Calibri"/>
            </a:endParaRPr>
          </a:p>
        </p:txBody>
      </p:sp>
      <p:sp>
        <p:nvSpPr>
          <p:cNvPr id="12" name="Espaço Reservado para Rodapé 10">
            <a:extLst>
              <a:ext uri="{FF2B5EF4-FFF2-40B4-BE49-F238E27FC236}">
                <a16:creationId xmlns:a16="http://schemas.microsoft.com/office/drawing/2014/main" id="{AA37DC0D-DB8C-A93E-72FE-6F84F6C11F6A}"/>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3" name="CaixaDeTexto 12">
            <a:extLst>
              <a:ext uri="{FF2B5EF4-FFF2-40B4-BE49-F238E27FC236}">
                <a16:creationId xmlns:a16="http://schemas.microsoft.com/office/drawing/2014/main" id="{7BB50D6D-29C0-2518-E5A8-1920D306230C}"/>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01</a:t>
            </a:r>
          </a:p>
        </p:txBody>
      </p:sp>
    </p:spTree>
    <p:extLst>
      <p:ext uri="{BB962C8B-B14F-4D97-AF65-F5344CB8AC3E}">
        <p14:creationId xmlns:p14="http://schemas.microsoft.com/office/powerpoint/2010/main" val="4126288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2616101"/>
          </a:xfrm>
          <a:prstGeom prst="rect">
            <a:avLst/>
          </a:prstGeom>
          <a:noFill/>
        </p:spPr>
        <p:txBody>
          <a:bodyPr wrap="square" rtlCol="0">
            <a:spAutoFit/>
          </a:bodyPr>
          <a:lstStyle/>
          <a:p>
            <a:pPr algn="ctr"/>
            <a:r>
              <a:rPr lang="pt-BR" sz="2400" dirty="0"/>
              <a:t>Esse Ebook foi gerado por IA, e diagramado por humano.</a:t>
            </a:r>
            <a:br>
              <a:rPr lang="pt-BR" sz="2400" dirty="0"/>
            </a:br>
            <a:r>
              <a:rPr lang="pt-BR" sz="2400" dirty="0"/>
              <a:t>O passo a passo se encontra no meu </a:t>
            </a:r>
            <a:r>
              <a:rPr lang="pt-BR" sz="2400" dirty="0" err="1"/>
              <a:t>Github</a:t>
            </a:r>
            <a:endParaRPr lang="pt-BR" sz="2400" dirty="0"/>
          </a:p>
          <a:p>
            <a:pPr algn="ctr"/>
            <a:r>
              <a:rPr lang="pt-BR" sz="4400" dirty="0"/>
              <a:t>.</a:t>
            </a:r>
            <a:br>
              <a:rPr lang="pt-BR" sz="2400" dirty="0"/>
            </a:br>
            <a:r>
              <a:rPr lang="pt-BR" sz="2400" dirty="0"/>
              <a:t>Esse conteúdo foi gerado com fins didáticos de construção, não foi realizado uma validação cuidadosa humana no conteúdo e pode conter erros gerados por uma IA.</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889192" y="777781"/>
            <a:ext cx="5831133" cy="707886"/>
          </a:xfrm>
          <a:prstGeom prst="rect">
            <a:avLst/>
          </a:prstGeom>
          <a:noFill/>
        </p:spPr>
        <p:txBody>
          <a:bodyPr wrap="square" rtlCol="0">
            <a:spAutoFit/>
          </a:bodyPr>
          <a:lstStyle/>
          <a:p>
            <a:r>
              <a:rPr lang="pt-BR" sz="4000" dirty="0">
                <a:latin typeface="Impact" panose="020B0806030902050204" pitchFamily="34" charset="0"/>
              </a:rPr>
              <a:t>OBRIGADO POR LER ATÉ AQUI</a:t>
            </a:r>
          </a:p>
        </p:txBody>
      </p:sp>
      <p:sp>
        <p:nvSpPr>
          <p:cNvPr id="8" name="Retângulo 7">
            <a:extLst>
              <a:ext uri="{FF2B5EF4-FFF2-40B4-BE49-F238E27FC236}">
                <a16:creationId xmlns:a16="http://schemas.microsoft.com/office/drawing/2014/main" id="{300835EE-A170-C4AE-5EE7-9322E1BA6163}"/>
              </a:ext>
            </a:extLst>
          </p:cNvPr>
          <p:cNvSpPr/>
          <p:nvPr/>
        </p:nvSpPr>
        <p:spPr>
          <a:xfrm>
            <a:off x="870768" y="7253618"/>
            <a:ext cx="7562940" cy="64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a:ea typeface="+mn-lt"/>
                <a:cs typeface="+mn-lt"/>
                <a:hlinkClick r:id="rId2"/>
              </a:rPr>
              <a:t>https://github.com/steinbukken7321/Aventura_neural-Pilhando_os_Segredos_das_Redes-ebook</a:t>
            </a:r>
            <a:endParaRPr lang="pt-BR"/>
          </a:p>
        </p:txBody>
      </p:sp>
      <p:pic>
        <p:nvPicPr>
          <p:cNvPr id="1026" name="Picture 2" descr="GitHub Logos and Usage · GitHub">
            <a:extLst>
              <a:ext uri="{FF2B5EF4-FFF2-40B4-BE49-F238E27FC236}">
                <a16:creationId xmlns:a16="http://schemas.microsoft.com/office/drawing/2014/main" id="{1EF46656-CC8F-7EC9-456E-5D0A6CD02BB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13953" y="5587726"/>
            <a:ext cx="1676570" cy="167657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99DFE83C-7F56-5BDF-8217-027B01834C8F}"/>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pic>
        <p:nvPicPr>
          <p:cNvPr id="16" name="Imagem 15">
            <a:extLst>
              <a:ext uri="{FF2B5EF4-FFF2-40B4-BE49-F238E27FC236}">
                <a16:creationId xmlns:a16="http://schemas.microsoft.com/office/drawing/2014/main" id="{01742FAA-0248-1D7C-BFF1-1451C2072EF4}"/>
              </a:ext>
            </a:extLst>
          </p:cNvPr>
          <p:cNvPicPr>
            <a:picLocks noChangeAspect="1"/>
          </p:cNvPicPr>
          <p:nvPr/>
        </p:nvPicPr>
        <p:blipFill>
          <a:blip r:embed="rId5"/>
          <a:stretch>
            <a:fillRect/>
          </a:stretch>
        </p:blipFill>
        <p:spPr>
          <a:xfrm>
            <a:off x="1451432" y="8296464"/>
            <a:ext cx="6666652" cy="2086636"/>
          </a:xfrm>
          <a:prstGeom prst="rect">
            <a:avLst/>
          </a:prstGeom>
        </p:spPr>
      </p:pic>
      <p:pic>
        <p:nvPicPr>
          <p:cNvPr id="17" name="Imagem 16" descr="Ícone&#10;&#10;Descrição gerada automaticamente">
            <a:extLst>
              <a:ext uri="{FF2B5EF4-FFF2-40B4-BE49-F238E27FC236}">
                <a16:creationId xmlns:a16="http://schemas.microsoft.com/office/drawing/2014/main" id="{A6C4F02E-FA12-EE1E-2024-3A68653EC919}"/>
              </a:ext>
            </a:extLst>
          </p:cNvPr>
          <p:cNvPicPr>
            <a:picLocks noChangeAspect="1"/>
          </p:cNvPicPr>
          <p:nvPr/>
        </p:nvPicPr>
        <p:blipFill>
          <a:blip r:embed="rId6"/>
          <a:stretch>
            <a:fillRect/>
          </a:stretch>
        </p:blipFill>
        <p:spPr>
          <a:xfrm>
            <a:off x="4119327" y="1584357"/>
            <a:ext cx="1077363" cy="1045676"/>
          </a:xfrm>
          <a:prstGeom prst="rect">
            <a:avLst/>
          </a:prstGeom>
        </p:spPr>
      </p:pic>
      <p:pic>
        <p:nvPicPr>
          <p:cNvPr id="20" name="Imagem 19" descr="Ícone&#10;&#10;Descrição gerada automaticamente">
            <a:extLst>
              <a:ext uri="{FF2B5EF4-FFF2-40B4-BE49-F238E27FC236}">
                <a16:creationId xmlns:a16="http://schemas.microsoft.com/office/drawing/2014/main" id="{99D928C7-96C9-8318-BA17-FD0644FBA8E9}"/>
              </a:ext>
            </a:extLst>
          </p:cNvPr>
          <p:cNvPicPr>
            <a:picLocks noChangeAspect="1"/>
          </p:cNvPicPr>
          <p:nvPr/>
        </p:nvPicPr>
        <p:blipFill>
          <a:blip r:embed="rId6"/>
          <a:stretch>
            <a:fillRect/>
          </a:stretch>
        </p:blipFill>
        <p:spPr>
          <a:xfrm>
            <a:off x="4119327" y="10662719"/>
            <a:ext cx="1077363" cy="1045676"/>
          </a:xfrm>
          <a:prstGeom prst="rect">
            <a:avLst/>
          </a:prstGeom>
        </p:spPr>
      </p:pic>
      <p:sp>
        <p:nvSpPr>
          <p:cNvPr id="22" name="Espaço Reservado para Rodapé 10">
            <a:extLst>
              <a:ext uri="{FF2B5EF4-FFF2-40B4-BE49-F238E27FC236}">
                <a16:creationId xmlns:a16="http://schemas.microsoft.com/office/drawing/2014/main" id="{3F57AC43-C04E-618F-7205-A8EBAB6E2C66}"/>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24" name="CaixaDeTexto 23">
            <a:extLst>
              <a:ext uri="{FF2B5EF4-FFF2-40B4-BE49-F238E27FC236}">
                <a16:creationId xmlns:a16="http://schemas.microsoft.com/office/drawing/2014/main" id="{6560644D-53D4-5DA0-FA27-D3E03DAC9D70}"/>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19</a:t>
            </a:r>
          </a:p>
        </p:txBody>
      </p:sp>
    </p:spTree>
    <p:extLst>
      <p:ext uri="{BB962C8B-B14F-4D97-AF65-F5344CB8AC3E}">
        <p14:creationId xmlns:p14="http://schemas.microsoft.com/office/powerpoint/2010/main" val="392049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1021976" y="2776449"/>
            <a:ext cx="7809943" cy="73866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Bem-vindo a bordo, caro leitor, nesta grandiosa jornada em alto-mar rumo aos segredos mais profundos das redes neurais. Prepare-se para embarcar em uma aventura emocionante e desafiadora, onde piratas cibernéticos e navegadores audaciosos unem forças para desvendar os mistérios dos algoritmos mais fascinantes da era digital.</a:t>
            </a:r>
            <a:endParaRPr lang="pt-BR" sz="2400">
              <a:latin typeface="Calibri"/>
              <a:ea typeface="Calibri"/>
              <a:cs typeface="Calibri"/>
            </a:endParaRPr>
          </a:p>
          <a:p>
            <a:pPr algn="just"/>
            <a:r>
              <a:rPr lang="pt-BR" sz="2400" dirty="0">
                <a:solidFill>
                  <a:srgbClr val="0D0D0D"/>
                </a:solidFill>
                <a:latin typeface="Calibri"/>
                <a:ea typeface="+mn-lt"/>
                <a:cs typeface="+mn-lt"/>
              </a:rPr>
              <a:t>Neste Ebook, exploraremos os territórios desconhecidos das redes neurais, revelando desde suas origens até técnicas avançadas de programação. Descubra como os piratas digitais coletam e processam dados valiosos, treinam redes para reconhecer padrões ocultos e aplicam essas habilidades em cenários desafiadores. Lembre-se, a busca pelo conhecimento é apenas metade da aventura. Os verdadeiros tesouros são encontrados na coragem de explorar novos horizontes e na camaradagem da tripulação. Prepare-se para zarpar em direção ao desconhecido, onde a sorte nos acompanhará enquanto pilhamos os segredos das redes neurais!</a:t>
            </a:r>
            <a:endParaRPr lang="pt-BR" sz="2400" dirty="0">
              <a:latin typeface="Calibri"/>
              <a:ea typeface="+mn-lt"/>
              <a:cs typeface="+mn-lt"/>
            </a:endParaRPr>
          </a:p>
          <a:p>
            <a:endParaRPr lang="pt-BR" dirty="0"/>
          </a:p>
        </p:txBody>
      </p:sp>
      <p:sp>
        <p:nvSpPr>
          <p:cNvPr id="7" name="Titulo">
            <a:extLst>
              <a:ext uri="{FF2B5EF4-FFF2-40B4-BE49-F238E27FC236}">
                <a16:creationId xmlns:a16="http://schemas.microsoft.com/office/drawing/2014/main" id="{B71AF7DD-3F07-4CA6-43B4-4588DCB0CA83}"/>
              </a:ext>
            </a:extLst>
          </p:cNvPr>
          <p:cNvSpPr txBox="1"/>
          <p:nvPr/>
        </p:nvSpPr>
        <p:spPr>
          <a:xfrm>
            <a:off x="1021976" y="180547"/>
            <a:ext cx="70416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ea typeface="+mn-lt"/>
                <a:cs typeface="+mn-lt"/>
              </a:rPr>
              <a:t>Rumo ao Horizonte Neural</a:t>
            </a:r>
            <a:endParaRPr lang="pt-BR" sz="4000" dirty="0">
              <a:latin typeface="Calibri"/>
            </a:endParaRPr>
          </a:p>
        </p:txBody>
      </p:sp>
      <p:sp>
        <p:nvSpPr>
          <p:cNvPr id="9" name="Subtitulo">
            <a:extLst>
              <a:ext uri="{FF2B5EF4-FFF2-40B4-BE49-F238E27FC236}">
                <a16:creationId xmlns:a16="http://schemas.microsoft.com/office/drawing/2014/main" id="{363E0357-775D-F005-04C4-5718E7C999EC}"/>
              </a:ext>
            </a:extLst>
          </p:cNvPr>
          <p:cNvSpPr txBox="1"/>
          <p:nvPr/>
        </p:nvSpPr>
        <p:spPr>
          <a:xfrm>
            <a:off x="1021976" y="874122"/>
            <a:ext cx="68857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mn-lt"/>
                <a:cs typeface="+mn-lt"/>
              </a:rPr>
              <a:t>Desbravando as Águas Desconhecidas das Redes Neurais</a:t>
            </a:r>
            <a:endParaRPr lang="pt-BR" sz="3200" i="1" dirty="0">
              <a:latin typeface="Calibri"/>
            </a:endParaRP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119327" y="10662719"/>
            <a:ext cx="1077363" cy="1045676"/>
          </a:xfrm>
          <a:prstGeom prst="rect">
            <a:avLst/>
          </a:prstGeom>
        </p:spPr>
      </p:pic>
      <p:sp>
        <p:nvSpPr>
          <p:cNvPr id="11" name="CaixaDeTexto 10">
            <a:extLst>
              <a:ext uri="{FF2B5EF4-FFF2-40B4-BE49-F238E27FC236}">
                <a16:creationId xmlns:a16="http://schemas.microsoft.com/office/drawing/2014/main" id="{32616005-8082-D1D7-5D4C-F60E6F8F825D}"/>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02</a:t>
            </a:r>
          </a:p>
        </p:txBody>
      </p:sp>
      <p:sp>
        <p:nvSpPr>
          <p:cNvPr id="13" name="Espaço Reservado para Rodapé 10">
            <a:extLst>
              <a:ext uri="{FF2B5EF4-FFF2-40B4-BE49-F238E27FC236}">
                <a16:creationId xmlns:a16="http://schemas.microsoft.com/office/drawing/2014/main" id="{7BCE22FF-2EAC-B7E2-C333-ABB054398E1D}"/>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Tree>
    <p:extLst>
      <p:ext uri="{BB962C8B-B14F-4D97-AF65-F5344CB8AC3E}">
        <p14:creationId xmlns:p14="http://schemas.microsoft.com/office/powerpoint/2010/main" val="1311903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C211788-AA3C-360F-28DE-E28290D1BE28}"/>
              </a:ext>
            </a:extLst>
          </p:cNvPr>
          <p:cNvSpPr/>
          <p:nvPr/>
        </p:nvSpPr>
        <p:spPr>
          <a:xfrm>
            <a:off x="0" y="0"/>
            <a:ext cx="9628093" cy="12801599"/>
          </a:xfrm>
          <a:prstGeom prst="rect">
            <a:avLst/>
          </a:prstGeom>
          <a:solidFill>
            <a:srgbClr val="CEB1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ulo">
            <a:extLst>
              <a:ext uri="{FF2B5EF4-FFF2-40B4-BE49-F238E27FC236}">
                <a16:creationId xmlns:a16="http://schemas.microsoft.com/office/drawing/2014/main" id="{01DDBEAF-1675-174C-DF57-022A9DB74059}"/>
              </a:ext>
            </a:extLst>
          </p:cNvPr>
          <p:cNvSpPr txBox="1"/>
          <p:nvPr/>
        </p:nvSpPr>
        <p:spPr>
          <a:xfrm>
            <a:off x="751831" y="5411826"/>
            <a:ext cx="7473250"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8800" b="1" dirty="0">
                <a:solidFill>
                  <a:schemeClr val="bg1"/>
                </a:solidFill>
                <a:latin typeface="Calibri"/>
                <a:ea typeface="Calibri"/>
                <a:cs typeface="Calibri"/>
              </a:rPr>
              <a:t>O mapa Estelar das Redes</a:t>
            </a:r>
          </a:p>
        </p:txBody>
      </p:sp>
      <p:sp>
        <p:nvSpPr>
          <p:cNvPr id="8" name="Retângulo 7">
            <a:extLst>
              <a:ext uri="{FF2B5EF4-FFF2-40B4-BE49-F238E27FC236}">
                <a16:creationId xmlns:a16="http://schemas.microsoft.com/office/drawing/2014/main" id="{143E6C87-7501-958E-70A3-55F7B977E0F5}"/>
              </a:ext>
            </a:extLst>
          </p:cNvPr>
          <p:cNvSpPr/>
          <p:nvPr/>
        </p:nvSpPr>
        <p:spPr>
          <a:xfrm>
            <a:off x="658953" y="8212277"/>
            <a:ext cx="8074585" cy="176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5" name="CaixaDeTexto 4">
            <a:extLst>
              <a:ext uri="{FF2B5EF4-FFF2-40B4-BE49-F238E27FC236}">
                <a16:creationId xmlns:a16="http://schemas.microsoft.com/office/drawing/2014/main" id="{7ED5CB43-297D-878E-D947-EDEA25F3A6E0}"/>
              </a:ext>
            </a:extLst>
          </p:cNvPr>
          <p:cNvSpPr txBox="1"/>
          <p:nvPr/>
        </p:nvSpPr>
        <p:spPr>
          <a:xfrm>
            <a:off x="3912094" y="2195094"/>
            <a:ext cx="1626422" cy="1811457"/>
          </a:xfrm>
          <a:prstGeom prst="rect">
            <a:avLst/>
          </a:prstGeom>
          <a:solidFill>
            <a:srgbClr val="CEB179"/>
          </a:solidFill>
          <a:ln>
            <a:noFill/>
          </a:ln>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685800">
              <a:lnSpc>
                <a:spcPct val="90000"/>
              </a:lnSpc>
              <a:spcBef>
                <a:spcPct val="0"/>
              </a:spcBef>
              <a:spcAft>
                <a:spcPts val="600"/>
              </a:spcAft>
            </a:pPr>
            <a:r>
              <a:rPr lang="en-US" sz="9600" b="1" dirty="0">
                <a:ln w="22225">
                  <a:solidFill>
                    <a:schemeClr val="tx1"/>
                  </a:solidFill>
                  <a:miter lim="800000"/>
                </a:ln>
                <a:solidFill>
                  <a:schemeClr val="bg1"/>
                </a:solidFill>
                <a:latin typeface="+mj-lt"/>
                <a:ea typeface="+mj-ea"/>
                <a:cs typeface="+mj-cs"/>
              </a:rPr>
              <a:t>02</a:t>
            </a:r>
          </a:p>
        </p:txBody>
      </p:sp>
      <p:sp>
        <p:nvSpPr>
          <p:cNvPr id="9" name="CaixaDeTexto 8">
            <a:extLst>
              <a:ext uri="{FF2B5EF4-FFF2-40B4-BE49-F238E27FC236}">
                <a16:creationId xmlns:a16="http://schemas.microsoft.com/office/drawing/2014/main" id="{D36FDD53-F022-55FE-6937-8DEDD8C51C86}"/>
              </a:ext>
            </a:extLst>
          </p:cNvPr>
          <p:cNvSpPr txBox="1"/>
          <p:nvPr/>
        </p:nvSpPr>
        <p:spPr>
          <a:xfrm>
            <a:off x="759758" y="8783619"/>
            <a:ext cx="793510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400" dirty="0">
                <a:solidFill>
                  <a:schemeClr val="bg1"/>
                </a:solidFill>
                <a:latin typeface="Calibri"/>
                <a:ea typeface="+mn-lt"/>
                <a:cs typeface="+mn-lt"/>
              </a:rPr>
              <a:t>Astrolábio Neural:  Embarque em uma jornada pelos componentes essenciais das redes neurais. Desvende os segredos por trás dos neurônios, camadas e conexões que formam o mapa estelar das redes neurais.</a:t>
            </a:r>
            <a:endParaRPr lang="pt-BR" sz="2400" dirty="0">
              <a:solidFill>
                <a:schemeClr val="bg1"/>
              </a:solidFill>
              <a:latin typeface="Calibri"/>
              <a:ea typeface="Calibri"/>
              <a:cs typeface="Calibri"/>
            </a:endParaRPr>
          </a:p>
          <a:p>
            <a:pPr algn="just"/>
            <a:r>
              <a:rPr lang="pt-BR" sz="2400" dirty="0">
                <a:solidFill>
                  <a:schemeClr val="bg1"/>
                </a:solidFill>
                <a:latin typeface="Calibri"/>
                <a:ea typeface="+mn-lt"/>
                <a:cs typeface="+mn-lt"/>
              </a:rPr>
              <a:t>Explorando as Ilhas da Arquitetura: Descubra os diferentes tipos de redes neurais e suas características únicas. Explore como essas ilhas de arquitetura podem ser navegadas para alcançar diversos objetivos no aprendizado de máquina.</a:t>
            </a:r>
            <a:endParaRPr lang="pt-BR" sz="1200" dirty="0">
              <a:solidFill>
                <a:schemeClr val="bg1"/>
              </a:solidFill>
            </a:endParaRPr>
          </a:p>
        </p:txBody>
      </p:sp>
      <p:sp>
        <p:nvSpPr>
          <p:cNvPr id="11" name="Espaço Reservado para Rodapé 10">
            <a:extLst>
              <a:ext uri="{FF2B5EF4-FFF2-40B4-BE49-F238E27FC236}">
                <a16:creationId xmlns:a16="http://schemas.microsoft.com/office/drawing/2014/main" id="{7A692BAB-FD3F-217E-091F-334DC2AC198B}"/>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3" name="CaixaDeTexto 12">
            <a:extLst>
              <a:ext uri="{FF2B5EF4-FFF2-40B4-BE49-F238E27FC236}">
                <a16:creationId xmlns:a16="http://schemas.microsoft.com/office/drawing/2014/main" id="{0D6B2E4F-6A49-6C8F-2B4B-82FF8E101D32}"/>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03</a:t>
            </a:r>
          </a:p>
        </p:txBody>
      </p:sp>
    </p:spTree>
    <p:extLst>
      <p:ext uri="{BB962C8B-B14F-4D97-AF65-F5344CB8AC3E}">
        <p14:creationId xmlns:p14="http://schemas.microsoft.com/office/powerpoint/2010/main" val="301214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995082" y="1845674"/>
            <a:ext cx="7836837" cy="99719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O astrolábio neural é uma ferramenta conceitual que nos ajuda a compreender os componentes essenciais das redes neurais. Nele, os neurônios são as estrelas que iluminam o caminho, representando as unidades básicas de processamento de informação. Cada neurônio recebe inputs, processa essas informações e produz um output que é transmitido para outros neurônios através das conexões.</a:t>
            </a:r>
            <a:endParaRPr lang="pt-BR" sz="2400" dirty="0">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r>
              <a:rPr lang="pt-BR" sz="2400" dirty="0">
                <a:solidFill>
                  <a:srgbClr val="0D0D0D"/>
                </a:solidFill>
                <a:latin typeface="Calibri"/>
                <a:ea typeface="+mn-lt"/>
                <a:cs typeface="+mn-lt"/>
              </a:rPr>
              <a:t>As conexões entre neurônios formam as constelações que constituem as camadas das redes neurais. Essas camadas são organizadas de forma hierárquica, com cada camada processando informações em um nível de abstração diferente. Ao desvendar os segredos por trás dos neurônios, camadas e conexões, podemos entender melhor como as redes neurais funcionam e como podem ser aplicadas em uma variedade de problemas de aprendizado de máquina.</a:t>
            </a:r>
            <a:endParaRPr lang="pt-BR" sz="2400" dirty="0">
              <a:latin typeface="Calibri"/>
              <a:ea typeface="+mn-lt"/>
              <a:cs typeface="+mn-lt"/>
            </a:endParaRPr>
          </a:p>
          <a:p>
            <a:pPr algn="just"/>
            <a:endParaRPr lang="pt-BR" sz="2400" dirty="0">
              <a:solidFill>
                <a:srgbClr val="0D0D0D"/>
              </a:solidFill>
              <a:latin typeface="Calibri"/>
              <a:ea typeface="+mn-lt"/>
              <a:cs typeface="+mn-lt"/>
            </a:endParaRPr>
          </a:p>
          <a:p>
            <a:endParaRPr lang="pt-BR" dirty="0"/>
          </a:p>
        </p:txBody>
      </p:sp>
      <p:sp>
        <p:nvSpPr>
          <p:cNvPr id="7" name="Titulo">
            <a:extLst>
              <a:ext uri="{FF2B5EF4-FFF2-40B4-BE49-F238E27FC236}">
                <a16:creationId xmlns:a16="http://schemas.microsoft.com/office/drawing/2014/main" id="{B71AF7DD-3F07-4CA6-43B4-4588DCB0CA83}"/>
              </a:ext>
            </a:extLst>
          </p:cNvPr>
          <p:cNvSpPr txBox="1"/>
          <p:nvPr/>
        </p:nvSpPr>
        <p:spPr>
          <a:xfrm>
            <a:off x="1021976" y="180547"/>
            <a:ext cx="70416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ea typeface="+mn-lt"/>
                <a:cs typeface="+mn-lt"/>
              </a:rPr>
              <a:t>O mapa estelar das Redes</a:t>
            </a:r>
            <a:endParaRPr lang="pt-BR" sz="4000" dirty="0">
              <a:latin typeface="Calibri"/>
            </a:endParaRPr>
          </a:p>
        </p:txBody>
      </p:sp>
      <p:sp>
        <p:nvSpPr>
          <p:cNvPr id="9" name="Subtitulo">
            <a:extLst>
              <a:ext uri="{FF2B5EF4-FFF2-40B4-BE49-F238E27FC236}">
                <a16:creationId xmlns:a16="http://schemas.microsoft.com/office/drawing/2014/main" id="{363E0357-775D-F005-04C4-5718E7C999EC}"/>
              </a:ext>
            </a:extLst>
          </p:cNvPr>
          <p:cNvSpPr txBox="1"/>
          <p:nvPr/>
        </p:nvSpPr>
        <p:spPr>
          <a:xfrm>
            <a:off x="1021976" y="1048401"/>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Astrolábio Neural</a:t>
            </a:r>
            <a:endParaRPr lang="pt-BR" sz="3200" i="1" dirty="0">
              <a:solidFill>
                <a:srgbClr val="0D0D0D"/>
              </a:solidFill>
              <a:latin typeface="Calibri"/>
            </a:endParaRP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119327" y="11226988"/>
            <a:ext cx="1077363" cy="1045676"/>
          </a:xfrm>
          <a:prstGeom prst="rect">
            <a:avLst/>
          </a:prstGeom>
        </p:spPr>
      </p:pic>
      <p:pic>
        <p:nvPicPr>
          <p:cNvPr id="12" name="Imagem 11" descr="Astrolabo Neural redes neurais com piratas">
            <a:extLst>
              <a:ext uri="{FF2B5EF4-FFF2-40B4-BE49-F238E27FC236}">
                <a16:creationId xmlns:a16="http://schemas.microsoft.com/office/drawing/2014/main" id="{4A75CCC6-3C2F-45B1-0F0D-97222A485830}"/>
              </a:ext>
            </a:extLst>
          </p:cNvPr>
          <p:cNvPicPr>
            <a:picLocks noChangeAspect="1"/>
          </p:cNvPicPr>
          <p:nvPr/>
        </p:nvPicPr>
        <p:blipFill>
          <a:blip r:embed="rId3"/>
          <a:stretch>
            <a:fillRect/>
          </a:stretch>
        </p:blipFill>
        <p:spPr>
          <a:xfrm>
            <a:off x="3332356" y="5088673"/>
            <a:ext cx="2676293" cy="2624254"/>
          </a:xfrm>
          <a:prstGeom prst="rect">
            <a:avLst/>
          </a:prstGeom>
          <a:ln>
            <a:noFill/>
          </a:ln>
        </p:spPr>
      </p:pic>
      <p:sp>
        <p:nvSpPr>
          <p:cNvPr id="14" name="Espaço Reservado para Rodapé 10">
            <a:extLst>
              <a:ext uri="{FF2B5EF4-FFF2-40B4-BE49-F238E27FC236}">
                <a16:creationId xmlns:a16="http://schemas.microsoft.com/office/drawing/2014/main" id="{67C96512-0B94-9941-786F-C325CAD6ADC3}"/>
              </a:ext>
            </a:extLst>
          </p:cNvPr>
          <p:cNvSpPr>
            <a:spLocks noGrp="1"/>
          </p:cNvSpPr>
          <p:nvPr>
            <p:ph type="ftr" sz="quarter" idx="11"/>
          </p:nvPr>
        </p:nvSpPr>
        <p:spPr>
          <a:xfrm>
            <a:off x="3055391" y="12111372"/>
            <a:ext cx="3240405" cy="681567"/>
          </a:xfrm>
        </p:spPr>
        <p:txBody>
          <a:bodyPr/>
          <a:lstStyle/>
          <a:p>
            <a:r>
              <a:rPr lang="pt-BR" sz="900" dirty="0">
                <a:solidFill>
                  <a:schemeClr val="tx1"/>
                </a:solidFill>
              </a:rPr>
              <a:t>AVENTURA NEURAL - RAFAEL ZIANI DE CARVALHO</a:t>
            </a:r>
          </a:p>
        </p:txBody>
      </p:sp>
      <p:sp>
        <p:nvSpPr>
          <p:cNvPr id="16" name="CaixaDeTexto 15">
            <a:extLst>
              <a:ext uri="{FF2B5EF4-FFF2-40B4-BE49-F238E27FC236}">
                <a16:creationId xmlns:a16="http://schemas.microsoft.com/office/drawing/2014/main" id="{F49CBE77-AD97-7F12-B542-32E92B6A05C0}"/>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04</a:t>
            </a:r>
          </a:p>
        </p:txBody>
      </p:sp>
    </p:spTree>
    <p:extLst>
      <p:ext uri="{BB962C8B-B14F-4D97-AF65-F5344CB8AC3E}">
        <p14:creationId xmlns:p14="http://schemas.microsoft.com/office/powerpoint/2010/main" val="1555772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959522" y="2148332"/>
            <a:ext cx="7819057" cy="103412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400" dirty="0">
                <a:solidFill>
                  <a:srgbClr val="0D0D0D"/>
                </a:solidFill>
                <a:latin typeface="Calibri"/>
                <a:ea typeface="+mn-lt"/>
                <a:cs typeface="+mn-lt"/>
              </a:rPr>
              <a:t>As ilhas da arquitetura representam os diferentes tipos de redes neurais que existem e suas características únicas. Assim como cada ilha tem sua própria geografia e ecossistema, cada tipo de rede neural possui sua própria estrutura e funcionamento específicos.</a:t>
            </a:r>
            <a:endParaRPr lang="pt-BR" sz="2400">
              <a:latin typeface="Calibri"/>
              <a:ea typeface="Calibri"/>
              <a:cs typeface="Calibri"/>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pPr algn="just"/>
            <a:r>
              <a:rPr lang="pt-BR" sz="2400" dirty="0">
                <a:solidFill>
                  <a:srgbClr val="0D0D0D"/>
                </a:solidFill>
                <a:latin typeface="Calibri"/>
                <a:ea typeface="+mn-lt"/>
                <a:cs typeface="+mn-lt"/>
              </a:rPr>
              <a:t>Por exemplo, as redes </a:t>
            </a:r>
            <a:r>
              <a:rPr lang="pt-BR" sz="2400" dirty="0" err="1">
                <a:solidFill>
                  <a:srgbClr val="0D0D0D"/>
                </a:solidFill>
                <a:latin typeface="Calibri"/>
                <a:ea typeface="+mn-lt"/>
                <a:cs typeface="+mn-lt"/>
              </a:rPr>
              <a:t>feedforward</a:t>
            </a:r>
            <a:r>
              <a:rPr lang="pt-BR" sz="2400" dirty="0">
                <a:solidFill>
                  <a:srgbClr val="0D0D0D"/>
                </a:solidFill>
                <a:latin typeface="Calibri"/>
                <a:ea typeface="+mn-lt"/>
                <a:cs typeface="+mn-lt"/>
              </a:rPr>
              <a:t> são como ilhas isoladas, onde a informação flui em uma direção, da entrada para a saída, sem ciclos. Já as redes </a:t>
            </a:r>
            <a:r>
              <a:rPr lang="pt-BR" sz="2400" dirty="0" err="1">
                <a:solidFill>
                  <a:srgbClr val="0D0D0D"/>
                </a:solidFill>
                <a:latin typeface="Calibri"/>
                <a:ea typeface="+mn-lt"/>
                <a:cs typeface="+mn-lt"/>
              </a:rPr>
              <a:t>convolucionais</a:t>
            </a:r>
            <a:r>
              <a:rPr lang="pt-BR" sz="2400" dirty="0">
                <a:solidFill>
                  <a:srgbClr val="0D0D0D"/>
                </a:solidFill>
                <a:latin typeface="Calibri"/>
                <a:ea typeface="+mn-lt"/>
                <a:cs typeface="+mn-lt"/>
              </a:rPr>
              <a:t> são como ilhas com características especiais para processamento de dados espaciais, como imagens. E as redes recorrentes são como ilhas com memória, capazes de processar sequências de dados ao longo do tempo.</a:t>
            </a:r>
            <a:endParaRPr lang="pt-BR" sz="2400" dirty="0">
              <a:latin typeface="Calibri"/>
              <a:ea typeface="+mn-lt"/>
              <a:cs typeface="+mn-lt"/>
            </a:endParaRPr>
          </a:p>
          <a:p>
            <a:pPr algn="just"/>
            <a:r>
              <a:rPr lang="pt-BR" sz="2400" dirty="0">
                <a:solidFill>
                  <a:srgbClr val="0D0D0D"/>
                </a:solidFill>
                <a:latin typeface="Calibri"/>
                <a:ea typeface="+mn-lt"/>
                <a:cs typeface="+mn-lt"/>
              </a:rPr>
              <a:t>Ao explorar essas ilhas da arquitetura, podemos entender como cada tipo de rede neural pode ser navegado e utilizado para alcançar diversos objetivos no aprendizado de máquina, desde reconhecimento de padrões até geração de texto.</a:t>
            </a:r>
            <a:endParaRPr lang="pt-BR" sz="2400">
              <a:latin typeface="Calibri"/>
              <a:ea typeface="+mn-lt"/>
              <a:cs typeface="+mn-lt"/>
            </a:endParaRPr>
          </a:p>
          <a:p>
            <a:endParaRPr lang="pt-BR" sz="2400" dirty="0">
              <a:solidFill>
                <a:srgbClr val="000000"/>
              </a:solidFill>
              <a:latin typeface="Calibri"/>
              <a:ea typeface="Calibri"/>
              <a:cs typeface="Calibri"/>
            </a:endParaRPr>
          </a:p>
          <a:p>
            <a:pPr algn="just"/>
            <a:endParaRPr lang="pt-BR" sz="2400" dirty="0">
              <a:solidFill>
                <a:srgbClr val="0D0D0D"/>
              </a:solidFill>
              <a:latin typeface="Calibri"/>
              <a:ea typeface="+mn-lt"/>
              <a:cs typeface="+mn-lt"/>
            </a:endParaRPr>
          </a:p>
          <a:p>
            <a:pPr algn="just"/>
            <a:endParaRPr lang="pt-BR" sz="2400" dirty="0">
              <a:solidFill>
                <a:srgbClr val="0D0D0D"/>
              </a:solidFill>
              <a:latin typeface="Calibri"/>
              <a:ea typeface="+mn-lt"/>
              <a:cs typeface="+mn-lt"/>
            </a:endParaRPr>
          </a:p>
          <a:p>
            <a:endParaRPr lang="pt-BR" dirty="0"/>
          </a:p>
        </p:txBody>
      </p:sp>
      <p:sp>
        <p:nvSpPr>
          <p:cNvPr id="7" name="Titulo">
            <a:extLst>
              <a:ext uri="{FF2B5EF4-FFF2-40B4-BE49-F238E27FC236}">
                <a16:creationId xmlns:a16="http://schemas.microsoft.com/office/drawing/2014/main" id="{B71AF7DD-3F07-4CA6-43B4-4588DCB0CA83}"/>
              </a:ext>
            </a:extLst>
          </p:cNvPr>
          <p:cNvSpPr txBox="1"/>
          <p:nvPr/>
        </p:nvSpPr>
        <p:spPr>
          <a:xfrm>
            <a:off x="1021976" y="180547"/>
            <a:ext cx="70416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ea typeface="+mn-lt"/>
                <a:cs typeface="+mn-lt"/>
              </a:rPr>
              <a:t>O mapa estelar das Redes</a:t>
            </a:r>
            <a:endParaRPr lang="pt-BR" sz="4000" dirty="0">
              <a:latin typeface="Calibri"/>
            </a:endParaRPr>
          </a:p>
        </p:txBody>
      </p:sp>
      <p:sp>
        <p:nvSpPr>
          <p:cNvPr id="9" name="Subtitulo">
            <a:extLst>
              <a:ext uri="{FF2B5EF4-FFF2-40B4-BE49-F238E27FC236}">
                <a16:creationId xmlns:a16="http://schemas.microsoft.com/office/drawing/2014/main" id="{363E0357-775D-F005-04C4-5718E7C999EC}"/>
              </a:ext>
            </a:extLst>
          </p:cNvPr>
          <p:cNvSpPr txBox="1"/>
          <p:nvPr/>
        </p:nvSpPr>
        <p:spPr>
          <a:xfrm>
            <a:off x="1021976" y="1048401"/>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Explorando as ilhas da Arquitetura</a:t>
            </a:r>
            <a:endParaRPr lang="pt-BR" sz="3200" i="1" dirty="0">
              <a:solidFill>
                <a:srgbClr val="0D0D0D"/>
              </a:solidFill>
              <a:latin typeface="Calibri"/>
            </a:endParaRP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119327" y="11219826"/>
            <a:ext cx="1077363" cy="1045676"/>
          </a:xfrm>
          <a:prstGeom prst="rect">
            <a:avLst/>
          </a:prstGeom>
        </p:spPr>
      </p:pic>
      <p:pic>
        <p:nvPicPr>
          <p:cNvPr id="2" name="Imagem 1" descr="Explorando as Ilhas da Arquitetura e o tema ainda é pirata">
            <a:extLst>
              <a:ext uri="{FF2B5EF4-FFF2-40B4-BE49-F238E27FC236}">
                <a16:creationId xmlns:a16="http://schemas.microsoft.com/office/drawing/2014/main" id="{D74927FC-4A78-A12A-961B-81A1822F30AF}"/>
              </a:ext>
            </a:extLst>
          </p:cNvPr>
          <p:cNvPicPr>
            <a:picLocks noChangeAspect="1"/>
          </p:cNvPicPr>
          <p:nvPr/>
        </p:nvPicPr>
        <p:blipFill>
          <a:blip r:embed="rId3"/>
          <a:stretch>
            <a:fillRect/>
          </a:stretch>
        </p:blipFill>
        <p:spPr>
          <a:xfrm>
            <a:off x="2030306" y="4223174"/>
            <a:ext cx="2411307" cy="2387600"/>
          </a:xfrm>
          <a:prstGeom prst="rect">
            <a:avLst/>
          </a:prstGeom>
          <a:ln>
            <a:noFill/>
          </a:ln>
        </p:spPr>
      </p:pic>
      <p:pic>
        <p:nvPicPr>
          <p:cNvPr id="6" name="Imagem 5" descr="Explorando as Ilhas da Arquitetura e o tema ainda é pirata">
            <a:extLst>
              <a:ext uri="{FF2B5EF4-FFF2-40B4-BE49-F238E27FC236}">
                <a16:creationId xmlns:a16="http://schemas.microsoft.com/office/drawing/2014/main" id="{EDBD51AF-F7CD-0F3A-62EE-35CCECA1F3F6}"/>
              </a:ext>
            </a:extLst>
          </p:cNvPr>
          <p:cNvPicPr>
            <a:picLocks noChangeAspect="1"/>
          </p:cNvPicPr>
          <p:nvPr/>
        </p:nvPicPr>
        <p:blipFill>
          <a:blip r:embed="rId4"/>
          <a:stretch>
            <a:fillRect/>
          </a:stretch>
        </p:blipFill>
        <p:spPr>
          <a:xfrm>
            <a:off x="5112174" y="4211321"/>
            <a:ext cx="2411307" cy="2411307"/>
          </a:xfrm>
          <a:prstGeom prst="rect">
            <a:avLst/>
          </a:prstGeom>
          <a:ln>
            <a:noFill/>
          </a:ln>
        </p:spPr>
      </p:pic>
      <p:cxnSp>
        <p:nvCxnSpPr>
          <p:cNvPr id="10" name="Conector de Seta Reta 9">
            <a:extLst>
              <a:ext uri="{FF2B5EF4-FFF2-40B4-BE49-F238E27FC236}">
                <a16:creationId xmlns:a16="http://schemas.microsoft.com/office/drawing/2014/main" id="{9AD265A8-9871-03B5-DA02-59D416F8208E}"/>
              </a:ext>
            </a:extLst>
          </p:cNvPr>
          <p:cNvCxnSpPr/>
          <p:nvPr/>
        </p:nvCxnSpPr>
        <p:spPr>
          <a:xfrm>
            <a:off x="4527973" y="5242137"/>
            <a:ext cx="49783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 name="Espaço Reservado para Rodapé 10">
            <a:extLst>
              <a:ext uri="{FF2B5EF4-FFF2-40B4-BE49-F238E27FC236}">
                <a16:creationId xmlns:a16="http://schemas.microsoft.com/office/drawing/2014/main" id="{7179455B-956F-0988-0653-42A64484BC1E}"/>
              </a:ext>
            </a:extLst>
          </p:cNvPr>
          <p:cNvSpPr>
            <a:spLocks noGrp="1"/>
          </p:cNvSpPr>
          <p:nvPr>
            <p:ph type="ftr" sz="quarter" idx="11"/>
          </p:nvPr>
        </p:nvSpPr>
        <p:spPr>
          <a:xfrm>
            <a:off x="3160899" y="12146541"/>
            <a:ext cx="3240405" cy="681567"/>
          </a:xfrm>
        </p:spPr>
        <p:txBody>
          <a:bodyPr/>
          <a:lstStyle/>
          <a:p>
            <a:r>
              <a:rPr lang="pt-BR" sz="900" dirty="0">
                <a:solidFill>
                  <a:schemeClr val="tx1"/>
                </a:solidFill>
              </a:rPr>
              <a:t>AVENTURA NEURAL - RAFAEL ZIANI DE CARVALHO</a:t>
            </a:r>
          </a:p>
        </p:txBody>
      </p:sp>
      <p:sp>
        <p:nvSpPr>
          <p:cNvPr id="14" name="CaixaDeTexto 13">
            <a:extLst>
              <a:ext uri="{FF2B5EF4-FFF2-40B4-BE49-F238E27FC236}">
                <a16:creationId xmlns:a16="http://schemas.microsoft.com/office/drawing/2014/main" id="{F7FF4181-D828-9CC4-CD23-0500F89BC5DA}"/>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05</a:t>
            </a:r>
          </a:p>
        </p:txBody>
      </p:sp>
    </p:spTree>
    <p:extLst>
      <p:ext uri="{BB962C8B-B14F-4D97-AF65-F5344CB8AC3E}">
        <p14:creationId xmlns:p14="http://schemas.microsoft.com/office/powerpoint/2010/main" val="2040637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C211788-AA3C-360F-28DE-E28290D1BE28}"/>
              </a:ext>
            </a:extLst>
          </p:cNvPr>
          <p:cNvSpPr/>
          <p:nvPr/>
        </p:nvSpPr>
        <p:spPr>
          <a:xfrm>
            <a:off x="0" y="0"/>
            <a:ext cx="9628093" cy="12801599"/>
          </a:xfrm>
          <a:prstGeom prst="rect">
            <a:avLst/>
          </a:prstGeom>
          <a:solidFill>
            <a:srgbClr val="CEB1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ulo">
            <a:extLst>
              <a:ext uri="{FF2B5EF4-FFF2-40B4-BE49-F238E27FC236}">
                <a16:creationId xmlns:a16="http://schemas.microsoft.com/office/drawing/2014/main" id="{01DDBEAF-1675-174C-DF57-022A9DB74059}"/>
              </a:ext>
            </a:extLst>
          </p:cNvPr>
          <p:cNvSpPr txBox="1"/>
          <p:nvPr/>
        </p:nvSpPr>
        <p:spPr>
          <a:xfrm>
            <a:off x="671149" y="4309168"/>
            <a:ext cx="8710379"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8800" b="1" dirty="0">
                <a:solidFill>
                  <a:schemeClr val="bg1"/>
                </a:solidFill>
                <a:latin typeface="Calibri"/>
                <a:ea typeface="+mn-lt"/>
                <a:cs typeface="+mn-lt"/>
              </a:rPr>
              <a:t>Coletando os Tesouros dos Dados</a:t>
            </a:r>
            <a:endParaRPr lang="pt-BR" sz="8800" dirty="0">
              <a:solidFill>
                <a:schemeClr val="bg1"/>
              </a:solidFill>
              <a:latin typeface="Calibri"/>
            </a:endParaRPr>
          </a:p>
        </p:txBody>
      </p:sp>
      <p:sp>
        <p:nvSpPr>
          <p:cNvPr id="8" name="Retângulo 7">
            <a:extLst>
              <a:ext uri="{FF2B5EF4-FFF2-40B4-BE49-F238E27FC236}">
                <a16:creationId xmlns:a16="http://schemas.microsoft.com/office/drawing/2014/main" id="{143E6C87-7501-958E-70A3-55F7B977E0F5}"/>
              </a:ext>
            </a:extLst>
          </p:cNvPr>
          <p:cNvSpPr/>
          <p:nvPr/>
        </p:nvSpPr>
        <p:spPr>
          <a:xfrm>
            <a:off x="658953" y="8212277"/>
            <a:ext cx="8074585" cy="176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5" name="CaixaDeTexto 4">
            <a:extLst>
              <a:ext uri="{FF2B5EF4-FFF2-40B4-BE49-F238E27FC236}">
                <a16:creationId xmlns:a16="http://schemas.microsoft.com/office/drawing/2014/main" id="{7ED5CB43-297D-878E-D947-EDEA25F3A6E0}"/>
              </a:ext>
            </a:extLst>
          </p:cNvPr>
          <p:cNvSpPr txBox="1"/>
          <p:nvPr/>
        </p:nvSpPr>
        <p:spPr>
          <a:xfrm>
            <a:off x="3912094" y="2195094"/>
            <a:ext cx="1626422" cy="1811457"/>
          </a:xfrm>
          <a:prstGeom prst="rect">
            <a:avLst/>
          </a:prstGeom>
          <a:solidFill>
            <a:srgbClr val="CEB179"/>
          </a:solidFill>
          <a:ln>
            <a:noFill/>
          </a:ln>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685800">
              <a:lnSpc>
                <a:spcPct val="90000"/>
              </a:lnSpc>
              <a:spcBef>
                <a:spcPct val="0"/>
              </a:spcBef>
              <a:spcAft>
                <a:spcPts val="600"/>
              </a:spcAft>
            </a:pPr>
            <a:r>
              <a:rPr lang="en-US" sz="9600" b="1" dirty="0">
                <a:ln w="22225">
                  <a:solidFill>
                    <a:schemeClr val="tx1"/>
                  </a:solidFill>
                  <a:miter lim="800000"/>
                </a:ln>
                <a:solidFill>
                  <a:schemeClr val="bg1"/>
                </a:solidFill>
                <a:latin typeface="+mj-lt"/>
                <a:ea typeface="+mj-ea"/>
                <a:cs typeface="+mj-cs"/>
              </a:rPr>
              <a:t>03</a:t>
            </a:r>
          </a:p>
        </p:txBody>
      </p:sp>
      <p:sp>
        <p:nvSpPr>
          <p:cNvPr id="9" name="CaixaDeTexto 8">
            <a:extLst>
              <a:ext uri="{FF2B5EF4-FFF2-40B4-BE49-F238E27FC236}">
                <a16:creationId xmlns:a16="http://schemas.microsoft.com/office/drawing/2014/main" id="{D36FDD53-F022-55FE-6937-8DEDD8C51C86}"/>
              </a:ext>
            </a:extLst>
          </p:cNvPr>
          <p:cNvSpPr txBox="1"/>
          <p:nvPr/>
        </p:nvSpPr>
        <p:spPr>
          <a:xfrm>
            <a:off x="759758" y="8783619"/>
            <a:ext cx="793510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2400" dirty="0">
                <a:solidFill>
                  <a:schemeClr val="bg1"/>
                </a:solidFill>
                <a:latin typeface="Calibri"/>
                <a:ea typeface="+mn-lt"/>
                <a:cs typeface="+mn-lt"/>
              </a:rPr>
              <a:t>Em Busca do Ouro Digital: Este capítulo apresenta estratégias envolventes para coletar e preparar dados valiosos. Prepare-se para desbravar os mares de conjuntos de dados em busca do tesouro da informação.</a:t>
            </a:r>
          </a:p>
          <a:p>
            <a:pPr algn="just"/>
            <a:r>
              <a:rPr lang="pt-BR" sz="2400" dirty="0">
                <a:solidFill>
                  <a:schemeClr val="bg1"/>
                </a:solidFill>
                <a:latin typeface="Calibri"/>
                <a:ea typeface="+mn-lt"/>
                <a:cs typeface="+mn-lt"/>
              </a:rPr>
              <a:t>Limpando os Detritos Marítimos: Aprenda técnicas eficazes de pré-processamento e limpeza de dados para garantir que suas descobertas sejam tão precisas quanto um tesouro bem polido.</a:t>
            </a:r>
          </a:p>
        </p:txBody>
      </p:sp>
      <p:sp>
        <p:nvSpPr>
          <p:cNvPr id="10" name="Espaço Reservado para Rodapé 10">
            <a:extLst>
              <a:ext uri="{FF2B5EF4-FFF2-40B4-BE49-F238E27FC236}">
                <a16:creationId xmlns:a16="http://schemas.microsoft.com/office/drawing/2014/main" id="{B8133C44-C70C-3032-7759-D4679C196667}"/>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7BF5B9CD-1530-7B49-FF97-045122BAE753}"/>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06</a:t>
            </a:r>
          </a:p>
        </p:txBody>
      </p:sp>
    </p:spTree>
    <p:extLst>
      <p:ext uri="{BB962C8B-B14F-4D97-AF65-F5344CB8AC3E}">
        <p14:creationId xmlns:p14="http://schemas.microsoft.com/office/powerpoint/2010/main" val="3582908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1031240" y="2367509"/>
            <a:ext cx="780994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Nesta fase, mergulhamos nas estratégias envolventes para coletar dados valiosos, explorando os vastos mares de conjuntos de dados em busca de informações preciosas. Aprenda como minerar dados de fontes diversas, desde bases de dados existentes até a coleta ativa por meio de sensores e outras fontes. Esses dados são o tesouro que alimenta as redes neurais, impulsionando nossa jornada no aprendizado de máquina e permitindo a descoberta de insights valiosos.</a:t>
            </a:r>
            <a:endParaRPr lang="pt-BR" sz="2400" dirty="0">
              <a:latin typeface="Calibri"/>
              <a:ea typeface="+mn-lt"/>
              <a:cs typeface="+mn-lt"/>
            </a:endParaRPr>
          </a:p>
          <a:p>
            <a:endParaRPr lang="pt-BR" dirty="0"/>
          </a:p>
        </p:txBody>
      </p:sp>
      <p:sp>
        <p:nvSpPr>
          <p:cNvPr id="7" name="Titulo">
            <a:extLst>
              <a:ext uri="{FF2B5EF4-FFF2-40B4-BE49-F238E27FC236}">
                <a16:creationId xmlns:a16="http://schemas.microsoft.com/office/drawing/2014/main" id="{B71AF7DD-3F07-4CA6-43B4-4588DCB0CA83}"/>
              </a:ext>
            </a:extLst>
          </p:cNvPr>
          <p:cNvSpPr txBox="1"/>
          <p:nvPr/>
        </p:nvSpPr>
        <p:spPr>
          <a:xfrm>
            <a:off x="1031240" y="233887"/>
            <a:ext cx="72372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rPr>
              <a:t>Coletando os Tesouros dos Dados</a:t>
            </a:r>
          </a:p>
        </p:txBody>
      </p:sp>
      <p:sp>
        <p:nvSpPr>
          <p:cNvPr id="9" name="Subtitulo">
            <a:extLst>
              <a:ext uri="{FF2B5EF4-FFF2-40B4-BE49-F238E27FC236}">
                <a16:creationId xmlns:a16="http://schemas.microsoft.com/office/drawing/2014/main" id="{363E0357-775D-F005-04C4-5718E7C999EC}"/>
              </a:ext>
            </a:extLst>
          </p:cNvPr>
          <p:cNvSpPr txBox="1"/>
          <p:nvPr/>
        </p:nvSpPr>
        <p:spPr>
          <a:xfrm>
            <a:off x="1031240" y="963022"/>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Em busca do Ouro Digital</a:t>
            </a:r>
            <a:endParaRPr lang="pt-BR" sz="3200" i="1" dirty="0">
              <a:solidFill>
                <a:srgbClr val="0D0D0D"/>
              </a:solidFill>
              <a:latin typeface="Calibri"/>
            </a:endParaRP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119327" y="10662719"/>
            <a:ext cx="1077363" cy="1045676"/>
          </a:xfrm>
          <a:prstGeom prst="rect">
            <a:avLst/>
          </a:prstGeom>
        </p:spPr>
      </p:pic>
      <p:pic>
        <p:nvPicPr>
          <p:cNvPr id="2" name="Imagem 1" descr="pirate treasure">
            <a:extLst>
              <a:ext uri="{FF2B5EF4-FFF2-40B4-BE49-F238E27FC236}">
                <a16:creationId xmlns:a16="http://schemas.microsoft.com/office/drawing/2014/main" id="{B361CD15-3FEF-B079-CFE3-9918A6D4E190}"/>
              </a:ext>
            </a:extLst>
          </p:cNvPr>
          <p:cNvPicPr>
            <a:picLocks noChangeAspect="1"/>
          </p:cNvPicPr>
          <p:nvPr/>
        </p:nvPicPr>
        <p:blipFill>
          <a:blip r:embed="rId3"/>
          <a:stretch>
            <a:fillRect/>
          </a:stretch>
        </p:blipFill>
        <p:spPr>
          <a:xfrm>
            <a:off x="3180080" y="6576060"/>
            <a:ext cx="2956559" cy="2956559"/>
          </a:xfrm>
          <a:prstGeom prst="rect">
            <a:avLst/>
          </a:prstGeom>
          <a:ln>
            <a:noFill/>
          </a:ln>
        </p:spPr>
      </p:pic>
      <p:sp>
        <p:nvSpPr>
          <p:cNvPr id="10" name="Espaço Reservado para Rodapé 10">
            <a:extLst>
              <a:ext uri="{FF2B5EF4-FFF2-40B4-BE49-F238E27FC236}">
                <a16:creationId xmlns:a16="http://schemas.microsoft.com/office/drawing/2014/main" id="{0BED7978-1F24-9603-ABDD-3881FF22D879}"/>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2" name="CaixaDeTexto 11">
            <a:extLst>
              <a:ext uri="{FF2B5EF4-FFF2-40B4-BE49-F238E27FC236}">
                <a16:creationId xmlns:a16="http://schemas.microsoft.com/office/drawing/2014/main" id="{C9A7A16E-06E2-11B9-D3DF-11171A89A2A6}"/>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07</a:t>
            </a:r>
          </a:p>
        </p:txBody>
      </p:sp>
    </p:spTree>
    <p:extLst>
      <p:ext uri="{BB962C8B-B14F-4D97-AF65-F5344CB8AC3E}">
        <p14:creationId xmlns:p14="http://schemas.microsoft.com/office/powerpoint/2010/main" val="42371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0FB0FDAF-AC55-5853-0324-21850229E06C}"/>
              </a:ext>
            </a:extLst>
          </p:cNvPr>
          <p:cNvSpPr/>
          <p:nvPr/>
        </p:nvSpPr>
        <p:spPr>
          <a:xfrm rot="5400000">
            <a:off x="39104" y="909660"/>
            <a:ext cx="1829766" cy="15314"/>
          </a:xfrm>
          <a:prstGeom prst="rect">
            <a:avLst/>
          </a:prstGeom>
          <a:solidFill>
            <a:srgbClr val="04060F"/>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pt-BR" dirty="0">
              <a:solidFill>
                <a:srgbClr val="04060F"/>
              </a:solidFill>
            </a:endParaRPr>
          </a:p>
        </p:txBody>
      </p:sp>
      <p:sp>
        <p:nvSpPr>
          <p:cNvPr id="5" name="Texto_componente">
            <a:extLst>
              <a:ext uri="{FF2B5EF4-FFF2-40B4-BE49-F238E27FC236}">
                <a16:creationId xmlns:a16="http://schemas.microsoft.com/office/drawing/2014/main" id="{22679B60-5DD2-4014-4B60-895866CE39CE}"/>
              </a:ext>
            </a:extLst>
          </p:cNvPr>
          <p:cNvSpPr txBox="1"/>
          <p:nvPr/>
        </p:nvSpPr>
        <p:spPr>
          <a:xfrm>
            <a:off x="1031240" y="2367509"/>
            <a:ext cx="7809943"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sz="2400" dirty="0">
              <a:latin typeface="Calibri"/>
              <a:ea typeface="Calibri"/>
              <a:cs typeface="Calibri"/>
            </a:endParaRPr>
          </a:p>
          <a:p>
            <a:pPr algn="just"/>
            <a:r>
              <a:rPr lang="pt-BR" sz="2400" dirty="0">
                <a:solidFill>
                  <a:srgbClr val="0D0D0D"/>
                </a:solidFill>
                <a:latin typeface="Calibri"/>
                <a:ea typeface="+mn-lt"/>
                <a:cs typeface="+mn-lt"/>
              </a:rPr>
              <a:t>A etapa de limpeza de dados é fundamental para garantir a qualidade e a confiabilidade das descobertas. Assim como um pirata poliria meticulosamente um tesouro recém-descoberto, aprendemos técnicas de pré-processamento para remover outliers, tratar dados ausentes e corrigir erros. Essa preparação meticulosa dos dados garante que nossa análise seja tão precisa e confiável quanto possível, preparando o terreno para o treinamento eficaz das redes neurais e a extração de insights significativos.</a:t>
            </a:r>
            <a:endParaRPr lang="pt-BR" sz="2400" dirty="0">
              <a:latin typeface="Aptos" panose="020B0004020202020204"/>
              <a:ea typeface="+mn-lt"/>
              <a:cs typeface="+mn-lt"/>
            </a:endParaRPr>
          </a:p>
          <a:p>
            <a:endParaRPr lang="pt-BR" dirty="0"/>
          </a:p>
        </p:txBody>
      </p:sp>
      <p:sp>
        <p:nvSpPr>
          <p:cNvPr id="7" name="Titulo">
            <a:extLst>
              <a:ext uri="{FF2B5EF4-FFF2-40B4-BE49-F238E27FC236}">
                <a16:creationId xmlns:a16="http://schemas.microsoft.com/office/drawing/2014/main" id="{B71AF7DD-3F07-4CA6-43B4-4588DCB0CA83}"/>
              </a:ext>
            </a:extLst>
          </p:cNvPr>
          <p:cNvSpPr txBox="1"/>
          <p:nvPr/>
        </p:nvSpPr>
        <p:spPr>
          <a:xfrm>
            <a:off x="1031240" y="233887"/>
            <a:ext cx="72372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4000" b="1" dirty="0">
                <a:solidFill>
                  <a:srgbClr val="0D0D0D"/>
                </a:solidFill>
                <a:latin typeface="Calibri"/>
              </a:rPr>
              <a:t>Coletando os Tesouros dos Dados</a:t>
            </a:r>
          </a:p>
        </p:txBody>
      </p:sp>
      <p:sp>
        <p:nvSpPr>
          <p:cNvPr id="9" name="Subtitulo">
            <a:extLst>
              <a:ext uri="{FF2B5EF4-FFF2-40B4-BE49-F238E27FC236}">
                <a16:creationId xmlns:a16="http://schemas.microsoft.com/office/drawing/2014/main" id="{363E0357-775D-F005-04C4-5718E7C999EC}"/>
              </a:ext>
            </a:extLst>
          </p:cNvPr>
          <p:cNvSpPr txBox="1"/>
          <p:nvPr/>
        </p:nvSpPr>
        <p:spPr>
          <a:xfrm>
            <a:off x="1031240" y="963022"/>
            <a:ext cx="6885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200" i="1" dirty="0">
                <a:solidFill>
                  <a:srgbClr val="0D0D0D"/>
                </a:solidFill>
                <a:latin typeface="Calibri"/>
                <a:ea typeface="Calibri"/>
                <a:cs typeface="Calibri"/>
              </a:rPr>
              <a:t>Limpando os Detritos Marítimos</a:t>
            </a:r>
          </a:p>
        </p:txBody>
      </p:sp>
      <p:pic>
        <p:nvPicPr>
          <p:cNvPr id="8" name="Imagem 7" descr="Ícone&#10;&#10;Descrição gerada automaticamente">
            <a:extLst>
              <a:ext uri="{FF2B5EF4-FFF2-40B4-BE49-F238E27FC236}">
                <a16:creationId xmlns:a16="http://schemas.microsoft.com/office/drawing/2014/main" id="{842B56E2-827A-86BC-519C-D2B9060962DD}"/>
              </a:ext>
            </a:extLst>
          </p:cNvPr>
          <p:cNvPicPr>
            <a:picLocks noChangeAspect="1"/>
          </p:cNvPicPr>
          <p:nvPr/>
        </p:nvPicPr>
        <p:blipFill>
          <a:blip r:embed="rId2"/>
          <a:stretch>
            <a:fillRect/>
          </a:stretch>
        </p:blipFill>
        <p:spPr>
          <a:xfrm>
            <a:off x="4119327" y="10662719"/>
            <a:ext cx="1077363" cy="1045676"/>
          </a:xfrm>
          <a:prstGeom prst="rect">
            <a:avLst/>
          </a:prstGeom>
        </p:spPr>
      </p:pic>
      <p:pic>
        <p:nvPicPr>
          <p:cNvPr id="10" name="Imagem 9" descr="pirate selecting data">
            <a:extLst>
              <a:ext uri="{FF2B5EF4-FFF2-40B4-BE49-F238E27FC236}">
                <a16:creationId xmlns:a16="http://schemas.microsoft.com/office/drawing/2014/main" id="{00BAA189-33D7-0589-83EA-BAB0258C38EC}"/>
              </a:ext>
            </a:extLst>
          </p:cNvPr>
          <p:cNvPicPr>
            <a:picLocks noChangeAspect="1"/>
          </p:cNvPicPr>
          <p:nvPr/>
        </p:nvPicPr>
        <p:blipFill>
          <a:blip r:embed="rId3"/>
          <a:stretch>
            <a:fillRect/>
          </a:stretch>
        </p:blipFill>
        <p:spPr>
          <a:xfrm>
            <a:off x="3429000" y="6682740"/>
            <a:ext cx="2743200" cy="2743200"/>
          </a:xfrm>
          <a:prstGeom prst="rect">
            <a:avLst/>
          </a:prstGeom>
          <a:ln>
            <a:noFill/>
          </a:ln>
        </p:spPr>
      </p:pic>
      <p:sp>
        <p:nvSpPr>
          <p:cNvPr id="12" name="Espaço Reservado para Rodapé 10">
            <a:extLst>
              <a:ext uri="{FF2B5EF4-FFF2-40B4-BE49-F238E27FC236}">
                <a16:creationId xmlns:a16="http://schemas.microsoft.com/office/drawing/2014/main" id="{1E831E91-365F-6151-90C5-CF02890BAFC2}"/>
              </a:ext>
            </a:extLst>
          </p:cNvPr>
          <p:cNvSpPr>
            <a:spLocks noGrp="1"/>
          </p:cNvSpPr>
          <p:nvPr>
            <p:ph type="ftr" sz="quarter" idx="11"/>
          </p:nvPr>
        </p:nvSpPr>
        <p:spPr>
          <a:xfrm>
            <a:off x="3037806" y="11865187"/>
            <a:ext cx="3240405" cy="681567"/>
          </a:xfrm>
        </p:spPr>
        <p:txBody>
          <a:bodyPr/>
          <a:lstStyle/>
          <a:p>
            <a:r>
              <a:rPr lang="pt-BR" sz="900" dirty="0">
                <a:solidFill>
                  <a:schemeClr val="tx1"/>
                </a:solidFill>
              </a:rPr>
              <a:t>AVENTURA NEURAL - RAFAEL ZIANI DE CARVALHO</a:t>
            </a:r>
          </a:p>
        </p:txBody>
      </p:sp>
      <p:sp>
        <p:nvSpPr>
          <p:cNvPr id="14" name="CaixaDeTexto 13">
            <a:extLst>
              <a:ext uri="{FF2B5EF4-FFF2-40B4-BE49-F238E27FC236}">
                <a16:creationId xmlns:a16="http://schemas.microsoft.com/office/drawing/2014/main" id="{719DB826-D5D9-07D2-FF1D-648D01A0C687}"/>
              </a:ext>
            </a:extLst>
          </p:cNvPr>
          <p:cNvSpPr txBox="1"/>
          <p:nvPr/>
        </p:nvSpPr>
        <p:spPr>
          <a:xfrm>
            <a:off x="8792307" y="12357589"/>
            <a:ext cx="817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t>08</a:t>
            </a:r>
          </a:p>
        </p:txBody>
      </p:sp>
    </p:spTree>
    <p:extLst>
      <p:ext uri="{BB962C8B-B14F-4D97-AF65-F5344CB8AC3E}">
        <p14:creationId xmlns:p14="http://schemas.microsoft.com/office/powerpoint/2010/main" val="38518329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Escritório">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Papel A3 (297 x 420 mm)</PresentationFormat>
  <Paragraphs>0</Paragraphs>
  <Slides>20</Slides>
  <Notes>0</Notes>
  <HiddenSlides>0</HiddenSlides>
  <MMClips>0</MMClips>
  <ScaleCrop>false</ScaleCrop>
  <HeadingPairs>
    <vt:vector size="4" baseType="variant">
      <vt:variant>
        <vt:lpstr>Tema</vt:lpstr>
      </vt:variant>
      <vt:variant>
        <vt:i4>1</vt:i4>
      </vt:variant>
      <vt:variant>
        <vt:lpstr>Títulos de slides</vt:lpstr>
      </vt:variant>
      <vt:variant>
        <vt:i4>20</vt:i4>
      </vt:variant>
    </vt:vector>
  </HeadingPairs>
  <TitlesOfParts>
    <vt:vector size="21"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
  <cp:revision>831</cp:revision>
  <dcterms:created xsi:type="dcterms:W3CDTF">2024-04-28T00:20:22Z</dcterms:created>
  <dcterms:modified xsi:type="dcterms:W3CDTF">2024-04-28T04:20:17Z</dcterms:modified>
</cp:coreProperties>
</file>